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61" r:id="rId3"/>
    <p:sldId id="259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BFF48F-EA9E-4163-B53E-2B28D23F47E9}" type="datetimeFigureOut">
              <a:rPr lang="ko-KR" altLang="en-US" smtClean="0"/>
              <a:pPr/>
              <a:t>2017-09-05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26B951-5193-432B-9050-FF619718899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6B951-5193-432B-9050-FF6197188996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그룹 24"/>
          <p:cNvGrpSpPr/>
          <p:nvPr userDrawn="1"/>
        </p:nvGrpSpPr>
        <p:grpSpPr>
          <a:xfrm>
            <a:off x="304262" y="268278"/>
            <a:ext cx="8535476" cy="6473090"/>
            <a:chOff x="304262" y="268278"/>
            <a:chExt cx="8535476" cy="6473090"/>
          </a:xfrm>
        </p:grpSpPr>
        <p:sp>
          <p:nvSpPr>
            <p:cNvPr id="26" name="이등변 삼각형 3"/>
            <p:cNvSpPr/>
            <p:nvPr userDrawn="1"/>
          </p:nvSpPr>
          <p:spPr>
            <a:xfrm rot="10800000">
              <a:off x="304262" y="268278"/>
              <a:ext cx="8535476" cy="6473090"/>
            </a:xfrm>
            <a:custGeom>
              <a:avLst/>
              <a:gdLst/>
              <a:ahLst/>
              <a:cxnLst/>
              <a:rect l="l" t="t" r="r" b="b"/>
              <a:pathLst>
                <a:path w="9144000" h="5902248">
                  <a:moveTo>
                    <a:pt x="9144000" y="5902248"/>
                  </a:moveTo>
                  <a:lnTo>
                    <a:pt x="0" y="5902248"/>
                  </a:lnTo>
                  <a:lnTo>
                    <a:pt x="0" y="371306"/>
                  </a:lnTo>
                  <a:lnTo>
                    <a:pt x="3961263" y="371306"/>
                  </a:lnTo>
                  <a:lnTo>
                    <a:pt x="4572002" y="0"/>
                  </a:lnTo>
                  <a:lnTo>
                    <a:pt x="5182740" y="371306"/>
                  </a:lnTo>
                  <a:lnTo>
                    <a:pt x="9144000" y="371306"/>
                  </a:lnTo>
                  <a:close/>
                </a:path>
              </a:pathLst>
            </a:custGeom>
            <a:solidFill>
              <a:srgbClr val="A1F30D">
                <a:alpha val="71765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ko-KR" altLang="en-US" b="1" dirty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  <p:sp>
          <p:nvSpPr>
            <p:cNvPr id="27" name="타원 26"/>
            <p:cNvSpPr/>
            <p:nvPr userDrawn="1"/>
          </p:nvSpPr>
          <p:spPr>
            <a:xfrm>
              <a:off x="6799379" y="3861048"/>
              <a:ext cx="1067748" cy="10677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28" name="타원 27"/>
            <p:cNvSpPr/>
            <p:nvPr userDrawn="1"/>
          </p:nvSpPr>
          <p:spPr>
            <a:xfrm>
              <a:off x="7236296" y="1854458"/>
              <a:ext cx="389047" cy="38904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  <p:cxnSp>
          <p:nvCxnSpPr>
            <p:cNvPr id="29" name="직선 연결선 28"/>
            <p:cNvCxnSpPr>
              <a:stCxn id="33" idx="4"/>
            </p:cNvCxnSpPr>
            <p:nvPr userDrawn="1"/>
          </p:nvCxnSpPr>
          <p:spPr>
            <a:xfrm>
              <a:off x="1653036" y="2452945"/>
              <a:ext cx="91011" cy="140102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연결선 29"/>
            <p:cNvCxnSpPr/>
            <p:nvPr userDrawn="1"/>
          </p:nvCxnSpPr>
          <p:spPr>
            <a:xfrm flipH="1">
              <a:off x="7308305" y="2132856"/>
              <a:ext cx="122514" cy="194525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1" name="그림 30" descr="좋은책_새싹.png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 xmlns="">
                    <a14:imgLayer r:embed="rId4">
                      <a14:imgEffect>
                        <a14:colorTemperature colorTemp="10300"/>
                      </a14:imgEffect>
                      <a14:imgEffect>
                        <a14:brightnessContrast bright="23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6990304" y="4195327"/>
              <a:ext cx="731482" cy="519171"/>
            </a:xfrm>
            <a:prstGeom prst="rect">
              <a:avLst/>
            </a:prstGeom>
          </p:spPr>
        </p:pic>
        <p:grpSp>
          <p:nvGrpSpPr>
            <p:cNvPr id="32" name="그룹 31"/>
            <p:cNvGrpSpPr/>
            <p:nvPr userDrawn="1"/>
          </p:nvGrpSpPr>
          <p:grpSpPr>
            <a:xfrm>
              <a:off x="1210173" y="1339357"/>
              <a:ext cx="5431801" cy="3813346"/>
              <a:chOff x="1210173" y="1339357"/>
              <a:chExt cx="5431801" cy="3813346"/>
            </a:xfrm>
          </p:grpSpPr>
          <p:sp>
            <p:nvSpPr>
              <p:cNvPr id="33" name="타원 32"/>
              <p:cNvSpPr/>
              <p:nvPr/>
            </p:nvSpPr>
            <p:spPr>
              <a:xfrm>
                <a:off x="1256992" y="1660857"/>
                <a:ext cx="792088" cy="79208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4" name="타원 33"/>
              <p:cNvSpPr/>
              <p:nvPr/>
            </p:nvSpPr>
            <p:spPr>
              <a:xfrm>
                <a:off x="2565154" y="1339357"/>
                <a:ext cx="396044" cy="39604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5" name="타원 34"/>
              <p:cNvSpPr/>
              <p:nvPr/>
            </p:nvSpPr>
            <p:spPr>
              <a:xfrm>
                <a:off x="1210173" y="3613795"/>
                <a:ext cx="1067748" cy="10677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36" name="직선 연결선 35"/>
              <p:cNvCxnSpPr/>
              <p:nvPr/>
            </p:nvCxnSpPr>
            <p:spPr>
              <a:xfrm flipV="1">
                <a:off x="2017083" y="1632864"/>
                <a:ext cx="576064" cy="254568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직선 연결선 36"/>
              <p:cNvCxnSpPr>
                <a:endCxn id="38" idx="2"/>
              </p:cNvCxnSpPr>
              <p:nvPr/>
            </p:nvCxnSpPr>
            <p:spPr>
              <a:xfrm>
                <a:off x="2209118" y="4273420"/>
                <a:ext cx="3872410" cy="59906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타원 37"/>
              <p:cNvSpPr/>
              <p:nvPr/>
            </p:nvSpPr>
            <p:spPr>
              <a:xfrm>
                <a:off x="6081528" y="4592257"/>
                <a:ext cx="560446" cy="56044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pic>
            <p:nvPicPr>
              <p:cNvPr id="39" name="Picture 3"/>
              <p:cNvPicPr>
                <a:picLocks noChangeAspect="1" noChangeArrowheads="1"/>
              </p:cNvPicPr>
              <p:nvPr/>
            </p:nvPicPr>
            <p:blipFill rotWithShape="1">
              <a:blip r:embed="rId5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 xmlns="">
                      <a14:imgLayer r:embed="rId6">
                        <a14:imgEffect>
                          <a14:colorTemperature colorTemp="11500"/>
                        </a14:imgEffect>
                        <a14:imgEffect>
                          <a14:brightnessContrast bright="15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l="5035" t="15670" r="47482" b="42165"/>
              <a:stretch/>
            </p:blipFill>
            <p:spPr bwMode="auto">
              <a:xfrm>
                <a:off x="1259347" y="3769864"/>
                <a:ext cx="949771" cy="7742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40" name="포인트가 5개인 별 39"/>
              <p:cNvSpPr/>
              <p:nvPr/>
            </p:nvSpPr>
            <p:spPr>
              <a:xfrm>
                <a:off x="1374905" y="1893200"/>
                <a:ext cx="311562" cy="311562"/>
              </a:xfrm>
              <a:prstGeom prst="star5">
                <a:avLst>
                  <a:gd name="adj" fmla="val 27470"/>
                  <a:gd name="hf" fmla="val 105146"/>
                  <a:gd name="vf" fmla="val 110557"/>
                </a:avLst>
              </a:prstGeom>
              <a:noFill/>
              <a:ln w="38100">
                <a:solidFill>
                  <a:srgbClr val="A1F30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1" name="포인트가 5개인 별 40"/>
              <p:cNvSpPr/>
              <p:nvPr/>
            </p:nvSpPr>
            <p:spPr>
              <a:xfrm rot="2220000">
                <a:off x="1746789" y="2008810"/>
                <a:ext cx="200104" cy="200104"/>
              </a:xfrm>
              <a:prstGeom prst="star5">
                <a:avLst>
                  <a:gd name="adj" fmla="val 27470"/>
                  <a:gd name="hf" fmla="val 105146"/>
                  <a:gd name="vf" fmla="val 110557"/>
                </a:avLst>
              </a:prstGeom>
              <a:noFill/>
              <a:ln w="38100">
                <a:solidFill>
                  <a:srgbClr val="A1F30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E540-007B-436A-9F32-86B57DA32C47}" type="datetimeFigureOut">
              <a:rPr lang="ko-KR" altLang="en-US" smtClean="0"/>
              <a:pPr/>
              <a:t>2017-09-05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C47-5313-4B52-8B5A-85E36CA40D8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E540-007B-436A-9F32-86B57DA32C47}" type="datetimeFigureOut">
              <a:rPr lang="ko-KR" altLang="en-US" smtClean="0"/>
              <a:pPr/>
              <a:t>2017-09-05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C47-5313-4B52-8B5A-85E36CA40D8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 userDrawn="1"/>
        </p:nvSpPr>
        <p:spPr bwMode="auto">
          <a:xfrm>
            <a:off x="214282" y="214290"/>
            <a:ext cx="8715436" cy="910454"/>
          </a:xfrm>
          <a:prstGeom prst="rect">
            <a:avLst/>
          </a:prstGeom>
          <a:solidFill>
            <a:srgbClr val="A1F30D">
              <a:alpha val="71765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b="1" dirty="0">
              <a:solidFill>
                <a:prstClr val="black">
                  <a:lumMod val="75000"/>
                  <a:lumOff val="2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E540-007B-436A-9F32-86B57DA32C47}" type="datetimeFigureOut">
              <a:rPr lang="ko-KR" altLang="en-US" smtClean="0"/>
              <a:pPr/>
              <a:t>2017-09-05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C47-5313-4B52-8B5A-85E36CA40D8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E540-007B-436A-9F32-86B57DA32C47}" type="datetimeFigureOut">
              <a:rPr lang="ko-KR" altLang="en-US" smtClean="0"/>
              <a:pPr/>
              <a:t>2017-09-05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C47-5313-4B52-8B5A-85E36CA40D8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E540-007B-436A-9F32-86B57DA32C47}" type="datetimeFigureOut">
              <a:rPr lang="ko-KR" altLang="en-US" smtClean="0"/>
              <a:pPr/>
              <a:t>2017-09-05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C47-5313-4B52-8B5A-85E36CA40D8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E540-007B-436A-9F32-86B57DA32C47}" type="datetimeFigureOut">
              <a:rPr lang="ko-KR" altLang="en-US" smtClean="0"/>
              <a:pPr/>
              <a:t>2017-09-05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C47-5313-4B52-8B5A-85E36CA40D8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E540-007B-436A-9F32-86B57DA32C47}" type="datetimeFigureOut">
              <a:rPr lang="ko-KR" altLang="en-US" smtClean="0"/>
              <a:pPr/>
              <a:t>2017-09-05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C47-5313-4B52-8B5A-85E36CA40D8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E540-007B-436A-9F32-86B57DA32C47}" type="datetimeFigureOut">
              <a:rPr lang="ko-KR" altLang="en-US" smtClean="0"/>
              <a:pPr/>
              <a:t>2017-09-05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C47-5313-4B52-8B5A-85E36CA40D8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E540-007B-436A-9F32-86B57DA32C47}" type="datetimeFigureOut">
              <a:rPr lang="ko-KR" altLang="en-US" smtClean="0"/>
              <a:pPr/>
              <a:t>2017-09-05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C47-5313-4B52-8B5A-85E36CA40D8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AE540-007B-436A-9F32-86B57DA32C47}" type="datetimeFigureOut">
              <a:rPr lang="ko-KR" altLang="en-US" smtClean="0"/>
              <a:pPr/>
              <a:t>2017-09-05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DEC47-5313-4B52-8B5A-85E36CA40D8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gif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16.png"/><Relationship Id="rId7" Type="http://schemas.openxmlformats.org/officeDocument/2006/relationships/image" Target="../media/image2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17.png"/><Relationship Id="rId9" Type="http://schemas.openxmlformats.org/officeDocument/2006/relationships/image" Target="../media/image2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16.png"/><Relationship Id="rId7" Type="http://schemas.openxmlformats.org/officeDocument/2006/relationships/image" Target="../media/image3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17.png"/><Relationship Id="rId9" Type="http://schemas.openxmlformats.org/officeDocument/2006/relationships/image" Target="../media/image3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16.png"/><Relationship Id="rId7" Type="http://schemas.openxmlformats.org/officeDocument/2006/relationships/image" Target="../media/image4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11" Type="http://schemas.openxmlformats.org/officeDocument/2006/relationships/image" Target="../media/image46.png"/><Relationship Id="rId5" Type="http://schemas.openxmlformats.org/officeDocument/2006/relationships/image" Target="../media/image40.png"/><Relationship Id="rId10" Type="http://schemas.openxmlformats.org/officeDocument/2006/relationships/image" Target="../media/image45.png"/><Relationship Id="rId4" Type="http://schemas.openxmlformats.org/officeDocument/2006/relationships/image" Target="../media/image17.png"/><Relationship Id="rId9" Type="http://schemas.openxmlformats.org/officeDocument/2006/relationships/image" Target="../media/image4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내용 개체 틀 2"/>
          <p:cNvSpPr txBox="1">
            <a:spLocks/>
          </p:cNvSpPr>
          <p:nvPr/>
        </p:nvSpPr>
        <p:spPr>
          <a:xfrm>
            <a:off x="323528" y="4221088"/>
            <a:ext cx="856895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8000" indent="-324000">
              <a:spcBef>
                <a:spcPts val="1800"/>
              </a:spcBef>
              <a:buSzPct val="100000"/>
            </a:pP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    </a:t>
            </a:r>
            <a:r>
              <a:rPr lang="ko-KR" altLang="en-US" sz="2800" b="1" dirty="0" smtClean="0">
                <a:solidFill>
                  <a:srgbClr val="323232">
                    <a:lumMod val="90000"/>
                    <a:lumOff val="10000"/>
                  </a:srgbClr>
                </a:solidFill>
                <a:ea typeface="함초롬바탕" pitchFamily="18" charset="-127"/>
                <a:cs typeface="함초롬바탕" pitchFamily="18" charset="-127"/>
              </a:rPr>
              <a:t>가 집합   의 원소가 아닐 때  </a:t>
            </a:r>
            <a:r>
              <a:rPr lang="en-US" altLang="ko-KR" sz="2800" b="1" dirty="0" smtClean="0">
                <a:solidFill>
                  <a:srgbClr val="323232">
                    <a:lumMod val="90000"/>
                    <a:lumOff val="10000"/>
                  </a:srgbClr>
                </a:solidFill>
                <a:ea typeface="함초롬바탕" pitchFamily="18" charset="-127"/>
                <a:cs typeface="함초롬바탕" pitchFamily="18" charset="-127"/>
              </a:rPr>
              <a:t/>
            </a:r>
            <a:br>
              <a:rPr lang="en-US" altLang="ko-KR" sz="2800" b="1" dirty="0" smtClean="0">
                <a:solidFill>
                  <a:srgbClr val="323232">
                    <a:lumMod val="90000"/>
                    <a:lumOff val="10000"/>
                  </a:srgbClr>
                </a:solidFill>
                <a:ea typeface="함초롬바탕" pitchFamily="18" charset="-127"/>
                <a:cs typeface="함초롬바탕" pitchFamily="18" charset="-127"/>
              </a:rPr>
            </a:br>
            <a:endParaRPr kumimoji="0" lang="en-US" altLang="ko-KR" sz="2800" b="1" i="0" u="none" strike="noStrike" kern="1200" cap="none" spc="0" normalizeH="0" baseline="0" noProof="0" dirty="0" smtClean="0">
              <a:ln>
                <a:noFill/>
              </a:ln>
              <a:solidFill>
                <a:srgbClr val="323232">
                  <a:lumMod val="90000"/>
                  <a:lumOff val="10000"/>
                </a:srgbClr>
              </a:solidFill>
              <a:effectLst/>
              <a:uLnTx/>
              <a:uFillTx/>
              <a:ea typeface="함초롬바탕" pitchFamily="18" charset="-127"/>
              <a:cs typeface="함초롬바탕" pitchFamily="18" charset="-127"/>
            </a:endParaRPr>
          </a:p>
        </p:txBody>
      </p:sp>
      <p:sp>
        <p:nvSpPr>
          <p:cNvPr id="31" name="내용 개체 틀 2"/>
          <p:cNvSpPr txBox="1">
            <a:spLocks/>
          </p:cNvSpPr>
          <p:nvPr/>
        </p:nvSpPr>
        <p:spPr>
          <a:xfrm>
            <a:off x="323528" y="3645024"/>
            <a:ext cx="8568952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8000" indent="-324000">
              <a:spcBef>
                <a:spcPts val="1800"/>
              </a:spcBef>
              <a:buSzPct val="100000"/>
            </a:pPr>
            <a:r>
              <a:rPr lang="ko-KR" altLang="en-US" sz="2800" b="1" dirty="0" smtClean="0">
                <a:ln>
                  <a:solidFill>
                    <a:srgbClr val="4F81BD">
                      <a:shade val="50000"/>
                      <a:alpha val="0"/>
                    </a:srgbClr>
                  </a:solidFill>
                </a:ln>
                <a:solidFill>
                  <a:srgbClr val="4F81BD"/>
                </a:solidFill>
                <a:ea typeface="맑은 고딕" pitchFamily="50" charset="-127"/>
              </a:rPr>
              <a:t>▪ ▪</a:t>
            </a: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 가 집합   의 원소일 때  </a:t>
            </a: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/>
            </a:r>
            <a:b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</a:b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 </a:t>
            </a:r>
            <a:r>
              <a:rPr lang="en-US" altLang="ko-KR" sz="2800" b="1" dirty="0" smtClean="0">
                <a:solidFill>
                  <a:srgbClr val="323232">
                    <a:lumMod val="90000"/>
                    <a:lumOff val="10000"/>
                  </a:srgbClr>
                </a:solidFill>
                <a:ea typeface="함초롬바탕" pitchFamily="18" charset="-127"/>
                <a:cs typeface="함초롬바탕" pitchFamily="18" charset="-127"/>
              </a:rPr>
              <a:t/>
            </a:r>
            <a:br>
              <a:rPr lang="en-US" altLang="ko-KR" sz="2800" b="1" dirty="0" smtClean="0">
                <a:solidFill>
                  <a:srgbClr val="323232">
                    <a:lumMod val="90000"/>
                    <a:lumOff val="10000"/>
                  </a:srgbClr>
                </a:solidFill>
                <a:ea typeface="함초롬바탕" pitchFamily="18" charset="-127"/>
                <a:cs typeface="함초롬바탕" pitchFamily="18" charset="-127"/>
              </a:rPr>
            </a:br>
            <a:endParaRPr kumimoji="0" lang="en-US" altLang="ko-KR" sz="2800" b="1" i="0" u="none" strike="noStrike" kern="1200" cap="none" spc="0" normalizeH="0" baseline="0" noProof="0" dirty="0" smtClean="0">
              <a:ln>
                <a:noFill/>
              </a:ln>
              <a:solidFill>
                <a:srgbClr val="323232">
                  <a:lumMod val="90000"/>
                  <a:lumOff val="10000"/>
                </a:srgbClr>
              </a:solidFill>
              <a:effectLst/>
              <a:uLnTx/>
              <a:uFillTx/>
              <a:ea typeface="함초롬바탕" pitchFamily="18" charset="-127"/>
              <a:cs typeface="함초롬바탕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5536" y="332656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solidFill>
                  <a:schemeClr val="bg1"/>
                </a:solidFill>
                <a:latin typeface="+mj-lt"/>
              </a:rPr>
              <a:t>집합과 원소</a:t>
            </a:r>
            <a:endParaRPr lang="ko-KR" altLang="en-US" sz="3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내용 개체 틀 2"/>
          <p:cNvSpPr txBox="1">
            <a:spLocks/>
          </p:cNvSpPr>
          <p:nvPr/>
        </p:nvSpPr>
        <p:spPr>
          <a:xfrm>
            <a:off x="323528" y="1484784"/>
            <a:ext cx="8568952" cy="10081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8000" indent="-324000">
              <a:spcBef>
                <a:spcPts val="1800"/>
              </a:spcBef>
              <a:buSzPct val="100000"/>
            </a:pPr>
            <a:r>
              <a:rPr lang="ko-KR" altLang="en-US" sz="2800" b="1" dirty="0" smtClean="0">
                <a:ln>
                  <a:solidFill>
                    <a:srgbClr val="4F81BD">
                      <a:shade val="50000"/>
                      <a:alpha val="0"/>
                    </a:srgbClr>
                  </a:solidFill>
                </a:ln>
                <a:solidFill>
                  <a:srgbClr val="4F81BD"/>
                </a:solidFill>
                <a:ea typeface="맑은 고딕" pitchFamily="50" charset="-127"/>
              </a:rPr>
              <a:t>▪ </a:t>
            </a:r>
            <a:r>
              <a:rPr lang="ko-KR" altLang="en-US" sz="2800" b="1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/>
                </a:solidFill>
                <a:ea typeface="맑은 고딕" pitchFamily="50" charset="-127"/>
              </a:rPr>
              <a:t>집합</a:t>
            </a:r>
            <a:r>
              <a:rPr kumimoji="0" lang="en-US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  <a:cs typeface="함초롬바탕" pitchFamily="18" charset="-127"/>
              </a:rPr>
              <a:t>  </a:t>
            </a: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어떤 조건에 의하여 그 대상을 분명히 정할 수 있는 대상들의 모임</a:t>
            </a:r>
            <a:endParaRPr kumimoji="0" lang="en-US" altLang="ko-KR" sz="2800" b="1" i="0" u="none" strike="noStrike" kern="1200" cap="none" spc="0" normalizeH="0" baseline="0" noProof="0" dirty="0" smtClean="0">
              <a:ln>
                <a:noFill/>
              </a:ln>
              <a:solidFill>
                <a:srgbClr val="323232">
                  <a:lumMod val="90000"/>
                  <a:lumOff val="10000"/>
                </a:srgbClr>
              </a:solidFill>
              <a:effectLst/>
              <a:uLnTx/>
              <a:uFillTx/>
              <a:ea typeface="함초롬바탕" pitchFamily="18" charset="-127"/>
              <a:cs typeface="함초롬바탕" pitchFamily="18" charset="-127"/>
            </a:endParaRPr>
          </a:p>
          <a:p>
            <a:pPr marL="288000" indent="-324000">
              <a:spcBef>
                <a:spcPts val="1800"/>
              </a:spcBef>
              <a:buSzPct val="100000"/>
            </a:pPr>
            <a:endParaRPr kumimoji="0" lang="ko-KR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323232">
                  <a:lumMod val="90000"/>
                  <a:lumOff val="10000"/>
                </a:srgbClr>
              </a:solidFill>
              <a:effectLst/>
              <a:uLnTx/>
              <a:uFillTx/>
              <a:ea typeface="함초롬바탕" pitchFamily="18" charset="-127"/>
              <a:cs typeface="함초롬바탕" pitchFamily="18" charset="-127"/>
            </a:endParaRPr>
          </a:p>
        </p:txBody>
      </p:sp>
      <p:sp>
        <p:nvSpPr>
          <p:cNvPr id="13" name="내용 개체 틀 2"/>
          <p:cNvSpPr txBox="1">
            <a:spLocks/>
          </p:cNvSpPr>
          <p:nvPr/>
        </p:nvSpPr>
        <p:spPr>
          <a:xfrm>
            <a:off x="323528" y="2708920"/>
            <a:ext cx="8568952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8000" indent="-324000">
              <a:spcBef>
                <a:spcPts val="1800"/>
              </a:spcBef>
              <a:buSzPct val="100000"/>
            </a:pPr>
            <a:r>
              <a:rPr lang="ko-KR" altLang="en-US" sz="2800" b="1" dirty="0" smtClean="0">
                <a:ln>
                  <a:solidFill>
                    <a:srgbClr val="4F81BD">
                      <a:shade val="50000"/>
                      <a:alpha val="0"/>
                    </a:srgbClr>
                  </a:solidFill>
                </a:ln>
                <a:solidFill>
                  <a:srgbClr val="4F81BD"/>
                </a:solidFill>
                <a:ea typeface="맑은 고딕" pitchFamily="50" charset="-127"/>
              </a:rPr>
              <a:t>▪ </a:t>
            </a:r>
            <a:r>
              <a:rPr lang="ko-KR" altLang="en-US" sz="2800" b="1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/>
                </a:solidFill>
                <a:ea typeface="맑은 고딕" pitchFamily="50" charset="-127"/>
              </a:rPr>
              <a:t>원소</a:t>
            </a:r>
            <a:r>
              <a:rPr kumimoji="0" lang="en-US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  <a:cs typeface="함초롬바탕" pitchFamily="18" charset="-127"/>
              </a:rPr>
              <a:t>  </a:t>
            </a: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집합을 이루는 대상 하나하나</a:t>
            </a:r>
            <a:endParaRPr kumimoji="0" lang="ko-KR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323232">
                  <a:lumMod val="90000"/>
                  <a:lumOff val="10000"/>
                </a:srgbClr>
              </a:solidFill>
              <a:effectLst/>
              <a:uLnTx/>
              <a:uFillTx/>
              <a:ea typeface="함초롬바탕" pitchFamily="18" charset="-127"/>
              <a:cs typeface="함초롬바탕" pitchFamily="18" charset="-127"/>
            </a:endParaRPr>
          </a:p>
        </p:txBody>
      </p:sp>
      <p:pic>
        <p:nvPicPr>
          <p:cNvPr id="17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789040"/>
            <a:ext cx="2571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3789040"/>
            <a:ext cx="3238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오른쪽 화살표 19"/>
          <p:cNvSpPr/>
          <p:nvPr/>
        </p:nvSpPr>
        <p:spPr>
          <a:xfrm>
            <a:off x="4572000" y="3789040"/>
            <a:ext cx="504056" cy="315686"/>
          </a:xfrm>
          <a:prstGeom prst="rightArrow">
            <a:avLst/>
          </a:prstGeom>
          <a:solidFill>
            <a:srgbClr val="FFCD36"/>
          </a:solidFill>
          <a:ln w="12700" cap="flat" cmpd="sng" algn="ctr">
            <a:solidFill>
              <a:srgbClr val="FFCD36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Book Antiqua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3717032"/>
            <a:ext cx="9239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4365104"/>
            <a:ext cx="24765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59918" y="4376911"/>
            <a:ext cx="3238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오른쪽 화살표 28"/>
          <p:cNvSpPr/>
          <p:nvPr/>
        </p:nvSpPr>
        <p:spPr>
          <a:xfrm>
            <a:off x="5364088" y="4344144"/>
            <a:ext cx="504056" cy="315686"/>
          </a:xfrm>
          <a:prstGeom prst="rightArrow">
            <a:avLst/>
          </a:prstGeom>
          <a:solidFill>
            <a:srgbClr val="FFCD36"/>
          </a:solidFill>
          <a:ln w="12700" cap="flat" cmpd="sng" algn="ctr">
            <a:solidFill>
              <a:srgbClr val="FFCD36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Book Antiqua"/>
              <a:ea typeface="+mn-ea"/>
              <a:cs typeface="+mn-cs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68144" y="4344144"/>
            <a:ext cx="8953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타원형 설명선 29"/>
          <p:cNvSpPr/>
          <p:nvPr/>
        </p:nvSpPr>
        <p:spPr>
          <a:xfrm>
            <a:off x="395536" y="5013176"/>
            <a:ext cx="360040" cy="360040"/>
          </a:xfrm>
          <a:prstGeom prst="wedgeEllipseCallou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 smtClean="0">
                <a:solidFill>
                  <a:schemeClr val="bg1"/>
                </a:solidFill>
              </a:rPr>
              <a:t>예</a:t>
            </a:r>
          </a:p>
        </p:txBody>
      </p:sp>
      <p:sp>
        <p:nvSpPr>
          <p:cNvPr id="32" name="내용 개체 틀 2"/>
          <p:cNvSpPr txBox="1">
            <a:spLocks/>
          </p:cNvSpPr>
          <p:nvPr/>
        </p:nvSpPr>
        <p:spPr>
          <a:xfrm>
            <a:off x="899592" y="4941168"/>
            <a:ext cx="7992888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8000" indent="-324000">
              <a:spcBef>
                <a:spcPts val="1800"/>
              </a:spcBef>
              <a:buSzPct val="100000"/>
            </a:pPr>
            <a:r>
              <a:rPr lang="ko-KR" altLang="en-US" sz="2800" dirty="0" smtClean="0"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>짝수 전체의 집합을    </a:t>
            </a:r>
            <a:r>
              <a:rPr lang="ko-KR" altLang="en-US" sz="2800" smtClean="0"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>라고 하면</a:t>
            </a:r>
            <a:endParaRPr kumimoji="0" lang="en-US" altLang="ko-KR" sz="2800" b="1" i="0" u="none" strike="noStrike" kern="1200" cap="none" spc="0" normalizeH="0" baseline="0" noProof="0" dirty="0" smtClean="0">
              <a:ln>
                <a:noFill/>
              </a:ln>
              <a:solidFill>
                <a:srgbClr val="323232">
                  <a:lumMod val="90000"/>
                  <a:lumOff val="10000"/>
                </a:srgbClr>
              </a:solidFill>
              <a:effectLst/>
              <a:uLnTx/>
              <a:uFillTx/>
              <a:ea typeface="함초롬바탕" pitchFamily="18" charset="-127"/>
              <a:cs typeface="함초롬바탕" pitchFamily="18" charset="-127"/>
            </a:endParaRPr>
          </a:p>
        </p:txBody>
      </p:sp>
      <p:pic>
        <p:nvPicPr>
          <p:cNvPr id="33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5085184"/>
            <a:ext cx="3238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63688" y="5445224"/>
            <a:ext cx="1836205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1" grpId="0"/>
      <p:bldP spid="10" grpId="0" build="p"/>
      <p:bldP spid="13" grpId="0" build="p"/>
      <p:bldP spid="20" grpId="0" animBg="1"/>
      <p:bldP spid="29" grpId="0" animBg="1"/>
      <p:bldP spid="30" grpId="0" animBg="1"/>
      <p:bldP spid="32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내용 개체 틀 2"/>
          <p:cNvSpPr txBox="1">
            <a:spLocks/>
          </p:cNvSpPr>
          <p:nvPr/>
        </p:nvSpPr>
        <p:spPr>
          <a:xfrm>
            <a:off x="467544" y="1772816"/>
            <a:ext cx="8208912" cy="13235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8000" lvl="1" indent="-324000">
              <a:spcBef>
                <a:spcPts val="1800"/>
              </a:spcBef>
              <a:buSzPct val="100000"/>
            </a:pPr>
            <a:r>
              <a:rPr lang="ko-KR" altLang="en-US" sz="2800" b="1" dirty="0" smtClean="0">
                <a:solidFill>
                  <a:srgbClr val="323232">
                    <a:lumMod val="90000"/>
                    <a:lumOff val="10000"/>
                  </a:srgbClr>
                </a:solidFill>
                <a:ea typeface="함초롬바탕" pitchFamily="18" charset="-127"/>
                <a:cs typeface="함초롬바탕" pitchFamily="18" charset="-127"/>
              </a:rPr>
              <a:t>두 유한집합        에 대하여</a:t>
            </a:r>
            <a:endParaRPr lang="en-US" altLang="ko-KR" sz="2800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88000" indent="-324000">
              <a:spcBef>
                <a:spcPts val="1800"/>
              </a:spcBef>
              <a:buSzPct val="100000"/>
            </a:pPr>
            <a:endParaRPr kumimoji="0" lang="ko-KR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323232">
                  <a:lumMod val="90000"/>
                  <a:lumOff val="10000"/>
                </a:srgbClr>
              </a:solidFill>
              <a:effectLst/>
              <a:uLnTx/>
              <a:uFillTx/>
              <a:ea typeface="함초롬바탕" pitchFamily="18" charset="-127"/>
              <a:cs typeface="함초롬바탕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5536" y="332656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solidFill>
                  <a:schemeClr val="bg1"/>
                </a:solidFill>
                <a:latin typeface="+mj-lt"/>
              </a:rPr>
              <a:t>합집합의 원소의 개수</a:t>
            </a:r>
            <a:endParaRPr lang="ko-KR" altLang="en-US" sz="34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5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844824"/>
            <a:ext cx="741363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2420888"/>
            <a:ext cx="4929187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타원형 설명선 12"/>
          <p:cNvSpPr/>
          <p:nvPr/>
        </p:nvSpPr>
        <p:spPr>
          <a:xfrm>
            <a:off x="395536" y="3501008"/>
            <a:ext cx="360040" cy="360040"/>
          </a:xfrm>
          <a:prstGeom prst="wedgeEllipseCallou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 smtClean="0">
                <a:solidFill>
                  <a:schemeClr val="bg1"/>
                </a:solidFill>
              </a:rPr>
              <a:t>예</a:t>
            </a:r>
          </a:p>
        </p:txBody>
      </p:sp>
      <p:sp>
        <p:nvSpPr>
          <p:cNvPr id="14" name="내용 개체 틀 2"/>
          <p:cNvSpPr txBox="1">
            <a:spLocks/>
          </p:cNvSpPr>
          <p:nvPr/>
        </p:nvSpPr>
        <p:spPr>
          <a:xfrm>
            <a:off x="899592" y="3429000"/>
            <a:ext cx="7992888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8000" indent="-324000">
              <a:spcBef>
                <a:spcPts val="1800"/>
              </a:spcBef>
              <a:buSzPct val="100000"/>
            </a:pPr>
            <a:r>
              <a:rPr lang="ko-KR" altLang="en-US" sz="2800" dirty="0" smtClean="0"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>두 집합         에 대하여 </a:t>
            </a:r>
            <a:r>
              <a:rPr lang="en-US" altLang="ko-KR" sz="2800" dirty="0" smtClean="0"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/>
            </a:r>
            <a:br>
              <a:rPr lang="en-US" altLang="ko-KR" sz="2800" dirty="0" smtClean="0"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</a:br>
            <a:r>
              <a:rPr lang="en-US" altLang="ko-KR" sz="2800" dirty="0" smtClean="0"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>               </a:t>
            </a:r>
          </a:p>
          <a:p>
            <a:pPr marL="288000" indent="-324000">
              <a:spcBef>
                <a:spcPts val="1800"/>
              </a:spcBef>
              <a:buSzPct val="100000"/>
            </a:pPr>
            <a:r>
              <a:rPr lang="ko-KR" altLang="en-US" sz="2800" dirty="0" smtClean="0"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>일 때</a:t>
            </a:r>
            <a:r>
              <a:rPr lang="en-US" altLang="ko-KR" sz="2800" dirty="0" smtClean="0"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/>
            </a:r>
            <a:br>
              <a:rPr lang="en-US" altLang="ko-KR" sz="2800" dirty="0" smtClean="0"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</a:br>
            <a:r>
              <a:rPr lang="en-US" altLang="ko-KR" sz="2800" dirty="0" smtClean="0"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/>
            </a:r>
            <a:br>
              <a:rPr lang="en-US" altLang="ko-KR" sz="2800" dirty="0" smtClean="0"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</a:br>
            <a:r>
              <a:rPr lang="en-US" altLang="ko-KR" sz="2800" dirty="0" smtClean="0"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/>
            </a:r>
            <a:br>
              <a:rPr lang="en-US" altLang="ko-KR" sz="2800" dirty="0" smtClean="0"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</a:br>
            <a:endParaRPr kumimoji="0" lang="en-US" altLang="ko-KR" sz="2800" b="1" i="0" u="none" strike="noStrike" kern="1200" cap="none" spc="0" normalizeH="0" baseline="0" noProof="0" dirty="0" smtClean="0">
              <a:ln>
                <a:noFill/>
              </a:ln>
              <a:solidFill>
                <a:srgbClr val="323232">
                  <a:lumMod val="90000"/>
                  <a:lumOff val="10000"/>
                </a:srgbClr>
              </a:solidFill>
              <a:effectLst/>
              <a:uLnTx/>
              <a:uFillTx/>
              <a:ea typeface="함초롬바탕" pitchFamily="18" charset="-127"/>
              <a:cs typeface="함초롬바탕" pitchFamily="18" charset="-127"/>
            </a:endParaRPr>
          </a:p>
        </p:txBody>
      </p:sp>
      <p:pic>
        <p:nvPicPr>
          <p:cNvPr id="18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3501008"/>
            <a:ext cx="741363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672" y="4046587"/>
            <a:ext cx="26670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55976" y="4016102"/>
            <a:ext cx="17335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4105" name="_x167743416" descr="DRW00002c8c370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19672" y="5013176"/>
            <a:ext cx="5094002" cy="9361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build="p"/>
      <p:bldP spid="13" grpId="0" animBg="1"/>
      <p:bldP spid="1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332656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solidFill>
                  <a:schemeClr val="bg1"/>
                </a:solidFill>
                <a:latin typeface="+mj-lt"/>
              </a:rPr>
              <a:t>집합을 나타내는 방법</a:t>
            </a:r>
            <a:endParaRPr lang="ko-KR" altLang="en-US" sz="3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3" name="내용 개체 틀 2"/>
          <p:cNvSpPr txBox="1">
            <a:spLocks/>
          </p:cNvSpPr>
          <p:nvPr/>
        </p:nvSpPr>
        <p:spPr>
          <a:xfrm>
            <a:off x="488576" y="1653988"/>
            <a:ext cx="8331896" cy="622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8000" indent="-324000">
              <a:spcBef>
                <a:spcPts val="1800"/>
              </a:spcBef>
              <a:buSzPct val="100000"/>
            </a:pPr>
            <a:r>
              <a:rPr lang="ko-KR" altLang="en-US" sz="2800" b="1" dirty="0" smtClean="0">
                <a:ln>
                  <a:solidFill>
                    <a:srgbClr val="4F81BD">
                      <a:shade val="50000"/>
                      <a:alpha val="0"/>
                    </a:srgbClr>
                  </a:solidFill>
                </a:ln>
                <a:solidFill>
                  <a:srgbClr val="4F81BD"/>
                </a:solidFill>
                <a:ea typeface="맑은 고딕" pitchFamily="50" charset="-127"/>
              </a:rPr>
              <a:t>▪ </a:t>
            </a:r>
            <a:r>
              <a:rPr lang="ko-KR" altLang="en-US" sz="2800" b="1" dirty="0" smtClean="0">
                <a:solidFill>
                  <a:srgbClr val="323232">
                    <a:lumMod val="90000"/>
                    <a:lumOff val="10000"/>
                  </a:srgbClr>
                </a:solidFill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>집합에 속하는 모든 원소를 </a:t>
            </a:r>
            <a:r>
              <a:rPr lang="en-US" altLang="ko-KR" sz="2800" b="1" dirty="0" smtClean="0">
                <a:solidFill>
                  <a:srgbClr val="323232">
                    <a:lumMod val="90000"/>
                    <a:lumOff val="10000"/>
                  </a:srgbClr>
                </a:solidFill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>{  } </a:t>
            </a:r>
            <a:r>
              <a:rPr lang="ko-KR" altLang="en-US" sz="2800" b="1" dirty="0" smtClean="0">
                <a:solidFill>
                  <a:srgbClr val="323232">
                    <a:lumMod val="90000"/>
                    <a:lumOff val="10000"/>
                  </a:srgbClr>
                </a:solidFill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>안에 나열하는 방법</a:t>
            </a:r>
          </a:p>
          <a:p>
            <a:pPr marL="288000" lvl="0" indent="-324000">
              <a:spcBef>
                <a:spcPts val="1800"/>
              </a:spcBef>
              <a:buSzPct val="100000"/>
            </a:pPr>
            <a:endParaRPr kumimoji="0" lang="ko-KR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323232">
                  <a:lumMod val="90000"/>
                  <a:lumOff val="10000"/>
                </a:srgbClr>
              </a:solidFill>
              <a:effectLst/>
              <a:uLnTx/>
              <a:uFillTx/>
              <a:ea typeface="함초롬바탕" pitchFamily="18" charset="-127"/>
              <a:cs typeface="함초롬바탕" pitchFamily="18" charset="-127"/>
            </a:endParaRPr>
          </a:p>
        </p:txBody>
      </p:sp>
      <p:sp>
        <p:nvSpPr>
          <p:cNvPr id="12" name="타원형 설명선 11"/>
          <p:cNvSpPr/>
          <p:nvPr/>
        </p:nvSpPr>
        <p:spPr>
          <a:xfrm>
            <a:off x="899592" y="2348880"/>
            <a:ext cx="360040" cy="360040"/>
          </a:xfrm>
          <a:prstGeom prst="wedgeEllipseCallou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 smtClean="0">
                <a:solidFill>
                  <a:schemeClr val="bg1"/>
                </a:solidFill>
              </a:rPr>
              <a:t>예</a:t>
            </a:r>
          </a:p>
        </p:txBody>
      </p:sp>
      <p:sp>
        <p:nvSpPr>
          <p:cNvPr id="13" name="내용 개체 틀 2"/>
          <p:cNvSpPr txBox="1">
            <a:spLocks/>
          </p:cNvSpPr>
          <p:nvPr/>
        </p:nvSpPr>
        <p:spPr>
          <a:xfrm>
            <a:off x="1331640" y="2276872"/>
            <a:ext cx="3024336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ts val="1800"/>
              </a:spcBef>
              <a:buSzPct val="100000"/>
              <a:defRPr/>
            </a:pPr>
            <a:r>
              <a:rPr lang="en-US" altLang="ko-KR" sz="2800" dirty="0" smtClean="0"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>6</a:t>
            </a:r>
            <a:r>
              <a:rPr lang="ko-KR" altLang="en-US" sz="2800" dirty="0" smtClean="0"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>의 약수의 집합 </a:t>
            </a:r>
            <a:endParaRPr kumimoji="0" lang="ko-KR" altLang="en-US" sz="2800" i="1" u="none" strike="noStrike" kern="1200" cap="none" spc="0" normalizeH="0" baseline="0" noProof="0" dirty="0">
              <a:ln>
                <a:noFill/>
              </a:ln>
              <a:solidFill>
                <a:srgbClr val="323232">
                  <a:lumMod val="90000"/>
                  <a:lumOff val="10000"/>
                </a:srgbClr>
              </a:solidFill>
              <a:effectLst/>
              <a:uLnTx/>
              <a:uFillTx/>
              <a:latin typeface="함초롬바탕" pitchFamily="18" charset="-127"/>
              <a:ea typeface="함초롬바탕" pitchFamily="18" charset="-127"/>
              <a:cs typeface="함초롬바탕" pitchFamily="18" charset="-127"/>
            </a:endParaRPr>
          </a:p>
        </p:txBody>
      </p:sp>
      <p:sp>
        <p:nvSpPr>
          <p:cNvPr id="11" name="오른쪽 화살표 10"/>
          <p:cNvSpPr/>
          <p:nvPr/>
        </p:nvSpPr>
        <p:spPr>
          <a:xfrm>
            <a:off x="4499992" y="2420888"/>
            <a:ext cx="504056" cy="315686"/>
          </a:xfrm>
          <a:prstGeom prst="rightArrow">
            <a:avLst/>
          </a:prstGeom>
          <a:solidFill>
            <a:srgbClr val="FFCD36"/>
          </a:solidFill>
          <a:ln w="12700" cap="flat" cmpd="sng" algn="ctr">
            <a:solidFill>
              <a:srgbClr val="FFCD36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Book Antiqua"/>
              <a:ea typeface="+mn-ea"/>
              <a:cs typeface="+mn-cs"/>
            </a:endParaRPr>
          </a:p>
        </p:txBody>
      </p:sp>
      <p:sp>
        <p:nvSpPr>
          <p:cNvPr id="18" name="내용 개체 틀 2"/>
          <p:cNvSpPr txBox="1">
            <a:spLocks/>
          </p:cNvSpPr>
          <p:nvPr/>
        </p:nvSpPr>
        <p:spPr>
          <a:xfrm>
            <a:off x="488576" y="3094148"/>
            <a:ext cx="8331896" cy="9829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8000" indent="-324000">
              <a:spcBef>
                <a:spcPts val="1800"/>
              </a:spcBef>
              <a:buSzPct val="100000"/>
            </a:pPr>
            <a:r>
              <a:rPr lang="ko-KR" altLang="en-US" sz="2800" b="1" dirty="0" smtClean="0">
                <a:ln>
                  <a:solidFill>
                    <a:srgbClr val="4F81BD">
                      <a:shade val="50000"/>
                      <a:alpha val="0"/>
                    </a:srgbClr>
                  </a:solidFill>
                </a:ln>
                <a:solidFill>
                  <a:srgbClr val="4F81BD"/>
                </a:solidFill>
                <a:ea typeface="맑은 고딕" pitchFamily="50" charset="-127"/>
              </a:rPr>
              <a:t>▪ </a:t>
            </a:r>
            <a:r>
              <a:rPr lang="ko-KR" altLang="en-US" sz="2800" b="1" dirty="0" smtClean="0">
                <a:solidFill>
                  <a:srgbClr val="323232">
                    <a:lumMod val="90000"/>
                    <a:lumOff val="10000"/>
                  </a:srgbClr>
                </a:solidFill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>집합에 속하는 모든 원소들이 갖는 공통된 성질을</a:t>
            </a:r>
            <a:r>
              <a:rPr lang="en-US" altLang="ko-KR" sz="2800" b="1" dirty="0" smtClean="0">
                <a:solidFill>
                  <a:srgbClr val="323232">
                    <a:lumMod val="90000"/>
                    <a:lumOff val="10000"/>
                  </a:srgbClr>
                </a:solidFill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/>
            </a:r>
            <a:br>
              <a:rPr lang="en-US" altLang="ko-KR" sz="2800" b="1" dirty="0" smtClean="0">
                <a:solidFill>
                  <a:srgbClr val="323232">
                    <a:lumMod val="90000"/>
                    <a:lumOff val="10000"/>
                  </a:srgbClr>
                </a:solidFill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</a:br>
            <a:r>
              <a:rPr lang="ko-KR" altLang="en-US" sz="2800" b="1" dirty="0" smtClean="0">
                <a:solidFill>
                  <a:srgbClr val="323232">
                    <a:lumMod val="90000"/>
                    <a:lumOff val="10000"/>
                  </a:srgbClr>
                </a:solidFill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>조건으로 제시하는 방법</a:t>
            </a:r>
            <a:endParaRPr kumimoji="0" lang="ko-KR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323232">
                  <a:lumMod val="90000"/>
                  <a:lumOff val="10000"/>
                </a:srgbClr>
              </a:solidFill>
              <a:effectLst/>
              <a:uLnTx/>
              <a:uFillTx/>
              <a:ea typeface="함초롬바탕" pitchFamily="18" charset="-127"/>
              <a:cs typeface="함초롬바탕" pitchFamily="18" charset="-127"/>
            </a:endParaRPr>
          </a:p>
        </p:txBody>
      </p:sp>
      <p:sp>
        <p:nvSpPr>
          <p:cNvPr id="19" name="타원형 설명선 18"/>
          <p:cNvSpPr/>
          <p:nvPr/>
        </p:nvSpPr>
        <p:spPr>
          <a:xfrm>
            <a:off x="899592" y="4221088"/>
            <a:ext cx="360040" cy="360040"/>
          </a:xfrm>
          <a:prstGeom prst="wedgeEllipseCallou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 smtClean="0">
                <a:solidFill>
                  <a:schemeClr val="bg1"/>
                </a:solidFill>
              </a:rPr>
              <a:t>예</a:t>
            </a:r>
          </a:p>
        </p:txBody>
      </p:sp>
      <p:sp>
        <p:nvSpPr>
          <p:cNvPr id="21" name="오른쪽 화살표 20"/>
          <p:cNvSpPr/>
          <p:nvPr/>
        </p:nvSpPr>
        <p:spPr>
          <a:xfrm>
            <a:off x="3995935" y="4293096"/>
            <a:ext cx="504056" cy="315686"/>
          </a:xfrm>
          <a:prstGeom prst="rightArrow">
            <a:avLst/>
          </a:prstGeom>
          <a:solidFill>
            <a:srgbClr val="FFCD36"/>
          </a:solidFill>
          <a:ln w="12700" cap="flat" cmpd="sng" algn="ctr">
            <a:solidFill>
              <a:srgbClr val="FFCD36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Book Antiqua"/>
              <a:ea typeface="+mn-ea"/>
              <a:cs typeface="+mn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4259680"/>
            <a:ext cx="3168352" cy="393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내용 개체 틀 2"/>
          <p:cNvSpPr txBox="1">
            <a:spLocks/>
          </p:cNvSpPr>
          <p:nvPr/>
        </p:nvSpPr>
        <p:spPr>
          <a:xfrm>
            <a:off x="488576" y="4869160"/>
            <a:ext cx="6171656" cy="1584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8000" lvl="0" indent="-324000">
              <a:spcBef>
                <a:spcPts val="1800"/>
              </a:spcBef>
              <a:buSzPct val="100000"/>
            </a:pPr>
            <a:r>
              <a:rPr lang="ko-KR" altLang="en-US" sz="2800" b="1" dirty="0" smtClean="0">
                <a:ln>
                  <a:solidFill>
                    <a:srgbClr val="4F81BD">
                      <a:shade val="50000"/>
                      <a:alpha val="0"/>
                    </a:srgbClr>
                  </a:solidFill>
                </a:ln>
                <a:solidFill>
                  <a:srgbClr val="4F81BD"/>
                </a:solidFill>
                <a:ea typeface="맑은 고딕" pitchFamily="50" charset="-127"/>
              </a:rPr>
              <a:t>▪ </a:t>
            </a:r>
            <a:r>
              <a:rPr lang="ko-KR" altLang="en-US" sz="2800" b="1" dirty="0" smtClean="0">
                <a:solidFill>
                  <a:srgbClr val="323232">
                    <a:lumMod val="90000"/>
                    <a:lumOff val="10000"/>
                  </a:srgbClr>
                </a:solidFill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>집합                        을 오른쪽 그림과 같이 나타낸 그림을</a:t>
            </a:r>
            <a:r>
              <a:rPr lang="ko-KR" altLang="en-US" sz="2800" dirty="0" smtClean="0"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> </a:t>
            </a:r>
            <a:r>
              <a:rPr lang="ko-KR" altLang="en-US" sz="2800" b="1" dirty="0" err="1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/>
                </a:solidFill>
                <a:ea typeface="맑은 고딕" pitchFamily="50" charset="-127"/>
              </a:rPr>
              <a:t>벤다이어그램</a:t>
            </a:r>
            <a:r>
              <a:rPr lang="ko-KR" altLang="en-US" sz="2800" b="1" dirty="0" err="1" smtClean="0">
                <a:solidFill>
                  <a:srgbClr val="323232">
                    <a:lumMod val="90000"/>
                    <a:lumOff val="10000"/>
                  </a:srgbClr>
                </a:solidFill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>이라고</a:t>
            </a:r>
            <a:r>
              <a:rPr lang="ko-KR" altLang="en-US" sz="2800" b="1" dirty="0" smtClean="0">
                <a:solidFill>
                  <a:srgbClr val="323232">
                    <a:lumMod val="90000"/>
                    <a:lumOff val="10000"/>
                  </a:srgbClr>
                </a:solidFill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> 한다</a:t>
            </a:r>
            <a:r>
              <a:rPr lang="en-US" altLang="ko-KR" sz="2800" b="1" dirty="0" smtClean="0">
                <a:solidFill>
                  <a:srgbClr val="323232">
                    <a:lumMod val="90000"/>
                    <a:lumOff val="10000"/>
                  </a:srgbClr>
                </a:solidFill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>.</a:t>
            </a:r>
            <a:endParaRPr lang="ko-KR" altLang="en-US" sz="2800" dirty="0" smtClean="0">
              <a:solidFill>
                <a:srgbClr val="323232">
                  <a:lumMod val="90000"/>
                  <a:lumOff val="10000"/>
                </a:srgbClr>
              </a:solidFill>
              <a:latin typeface="함초롬바탕" pitchFamily="18" charset="-127"/>
              <a:ea typeface="함초롬바탕" pitchFamily="18" charset="-127"/>
              <a:cs typeface="함초롬바탕" pitchFamily="18" charset="-127"/>
            </a:endParaRPr>
          </a:p>
          <a:p>
            <a:pPr marL="288000" indent="-324000">
              <a:spcBef>
                <a:spcPts val="1800"/>
              </a:spcBef>
              <a:buSzPct val="100000"/>
            </a:pPr>
            <a:endParaRPr kumimoji="0" lang="ko-KR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323232">
                  <a:lumMod val="90000"/>
                  <a:lumOff val="10000"/>
                </a:srgbClr>
              </a:solidFill>
              <a:effectLst/>
              <a:uLnTx/>
              <a:uFillTx/>
              <a:ea typeface="함초롬바탕" pitchFamily="18" charset="-127"/>
              <a:cs typeface="함초롬바탕" pitchFamily="18" charset="-127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248" y="4941168"/>
            <a:ext cx="1903859" cy="16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064" y="2409453"/>
            <a:ext cx="2160240" cy="372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31639" y="4221088"/>
            <a:ext cx="2503663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19672" y="4941168"/>
            <a:ext cx="2503663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23928" y="2420888"/>
            <a:ext cx="3238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/>
      <p:bldP spid="12" grpId="0" animBg="1"/>
      <p:bldP spid="13" grpId="0" uiExpand="1" build="p"/>
      <p:bldP spid="11" grpId="0" animBg="1"/>
      <p:bldP spid="18" grpId="0" build="p"/>
      <p:bldP spid="19" grpId="0" animBg="1"/>
      <p:bldP spid="21" grpId="0" animBg="1"/>
      <p:bldP spid="2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332656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solidFill>
                  <a:schemeClr val="bg1"/>
                </a:solidFill>
                <a:latin typeface="+mj-lt"/>
              </a:rPr>
              <a:t>집합의 원소의 개수</a:t>
            </a:r>
            <a:endParaRPr lang="ko-KR" altLang="en-US" sz="3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4" name="내용 개체 틀 2"/>
          <p:cNvSpPr txBox="1">
            <a:spLocks/>
          </p:cNvSpPr>
          <p:nvPr/>
        </p:nvSpPr>
        <p:spPr>
          <a:xfrm>
            <a:off x="323528" y="1556792"/>
            <a:ext cx="856895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8000" indent="-324000">
              <a:spcBef>
                <a:spcPts val="1800"/>
              </a:spcBef>
              <a:buSzPct val="100000"/>
            </a:pPr>
            <a:r>
              <a:rPr lang="ko-KR" altLang="en-US" sz="2800" b="1" dirty="0" smtClean="0">
                <a:ln>
                  <a:solidFill>
                    <a:srgbClr val="4F81BD">
                      <a:shade val="50000"/>
                      <a:alpha val="0"/>
                    </a:srgbClr>
                  </a:solidFill>
                </a:ln>
                <a:solidFill>
                  <a:srgbClr val="4F81BD"/>
                </a:solidFill>
                <a:ea typeface="맑은 고딕" pitchFamily="50" charset="-127"/>
              </a:rPr>
              <a:t>▪ </a:t>
            </a:r>
            <a:r>
              <a:rPr lang="ko-KR" altLang="en-US" sz="2800" b="1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/>
                </a:solidFill>
                <a:ea typeface="맑은 고딕" pitchFamily="50" charset="-127"/>
              </a:rPr>
              <a:t>유한집합</a:t>
            </a:r>
            <a:r>
              <a:rPr kumimoji="0" lang="en-US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  <a:cs typeface="함초롬바탕" pitchFamily="18" charset="-127"/>
              </a:rPr>
              <a:t>  </a:t>
            </a: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원소가 유한개인 집합</a:t>
            </a:r>
            <a:endParaRPr kumimoji="0" lang="ko-KR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323232">
                  <a:lumMod val="90000"/>
                  <a:lumOff val="10000"/>
                </a:srgbClr>
              </a:solidFill>
              <a:effectLst/>
              <a:uLnTx/>
              <a:uFillTx/>
              <a:ea typeface="함초롬바탕" pitchFamily="18" charset="-127"/>
              <a:cs typeface="함초롬바탕" pitchFamily="18" charset="-127"/>
            </a:endParaRPr>
          </a:p>
        </p:txBody>
      </p:sp>
      <p:sp>
        <p:nvSpPr>
          <p:cNvPr id="15" name="내용 개체 틀 2"/>
          <p:cNvSpPr txBox="1">
            <a:spLocks/>
          </p:cNvSpPr>
          <p:nvPr/>
        </p:nvSpPr>
        <p:spPr>
          <a:xfrm>
            <a:off x="323528" y="2420888"/>
            <a:ext cx="856895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8000" indent="-324000">
              <a:spcBef>
                <a:spcPts val="1800"/>
              </a:spcBef>
              <a:buSzPct val="100000"/>
            </a:pPr>
            <a:r>
              <a:rPr lang="ko-KR" altLang="en-US" sz="2800" b="1" dirty="0" smtClean="0">
                <a:ln>
                  <a:solidFill>
                    <a:srgbClr val="4F81BD">
                      <a:shade val="50000"/>
                      <a:alpha val="0"/>
                    </a:srgbClr>
                  </a:solidFill>
                </a:ln>
                <a:solidFill>
                  <a:srgbClr val="4F81BD"/>
                </a:solidFill>
                <a:ea typeface="맑은 고딕" pitchFamily="50" charset="-127"/>
              </a:rPr>
              <a:t>▪ </a:t>
            </a:r>
            <a:r>
              <a:rPr lang="ko-KR" altLang="en-US" sz="2800" b="1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/>
                </a:solidFill>
                <a:ea typeface="맑은 고딕" pitchFamily="50" charset="-127"/>
              </a:rPr>
              <a:t>무한집합</a:t>
            </a:r>
            <a:r>
              <a:rPr kumimoji="0" lang="en-US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  <a:cs typeface="함초롬바탕" pitchFamily="18" charset="-127"/>
              </a:rPr>
              <a:t>  </a:t>
            </a: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원소가 무수히 많은 집합</a:t>
            </a:r>
            <a:endParaRPr kumimoji="0" lang="ko-KR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323232">
                  <a:lumMod val="90000"/>
                  <a:lumOff val="10000"/>
                </a:srgbClr>
              </a:solidFill>
              <a:effectLst/>
              <a:uLnTx/>
              <a:uFillTx/>
              <a:ea typeface="함초롬바탕" pitchFamily="18" charset="-127"/>
              <a:cs typeface="함초롬바탕" pitchFamily="18" charset="-127"/>
            </a:endParaRPr>
          </a:p>
        </p:txBody>
      </p:sp>
      <p:sp>
        <p:nvSpPr>
          <p:cNvPr id="16" name="내용 개체 틀 2"/>
          <p:cNvSpPr txBox="1">
            <a:spLocks/>
          </p:cNvSpPr>
          <p:nvPr/>
        </p:nvSpPr>
        <p:spPr>
          <a:xfrm>
            <a:off x="323528" y="3356992"/>
            <a:ext cx="856895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8000" indent="-324000">
              <a:spcBef>
                <a:spcPts val="1800"/>
              </a:spcBef>
              <a:buSzPct val="100000"/>
            </a:pPr>
            <a:r>
              <a:rPr lang="ko-KR" altLang="en-US" sz="2800" b="1" dirty="0" smtClean="0">
                <a:ln>
                  <a:solidFill>
                    <a:srgbClr val="4F81BD">
                      <a:shade val="50000"/>
                      <a:alpha val="0"/>
                    </a:srgbClr>
                  </a:solidFill>
                </a:ln>
                <a:solidFill>
                  <a:srgbClr val="4F81BD"/>
                </a:solidFill>
                <a:ea typeface="맑은 고딕" pitchFamily="50" charset="-127"/>
              </a:rPr>
              <a:t>▪ </a:t>
            </a:r>
            <a:r>
              <a:rPr lang="ko-KR" altLang="en-US" sz="2800" b="1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/>
                </a:solidFill>
                <a:ea typeface="맑은 고딕" pitchFamily="50" charset="-127"/>
              </a:rPr>
              <a:t>공집합</a:t>
            </a:r>
            <a:r>
              <a:rPr kumimoji="0" lang="en-US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  <a:cs typeface="함초롬바탕" pitchFamily="18" charset="-127"/>
              </a:rPr>
              <a:t>  </a:t>
            </a: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원소가 하나도 없는 집합 </a:t>
            </a:r>
            <a:r>
              <a:rPr lang="ko-KR" altLang="en-US" sz="2800" b="1" dirty="0" smtClean="0">
                <a:solidFill>
                  <a:srgbClr val="323232">
                    <a:lumMod val="90000"/>
                    <a:lumOff val="10000"/>
                  </a:srgbClr>
                </a:solidFill>
                <a:ea typeface="함초롬바탕" pitchFamily="18" charset="-127"/>
                <a:cs typeface="함초롬바탕" pitchFamily="18" charset="-127"/>
              </a:rPr>
              <a:t>→</a:t>
            </a: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  </a:t>
            </a:r>
            <a:endParaRPr kumimoji="0" lang="ko-KR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323232">
                  <a:lumMod val="90000"/>
                  <a:lumOff val="10000"/>
                </a:srgbClr>
              </a:solidFill>
              <a:effectLst/>
              <a:uLnTx/>
              <a:uFillTx/>
              <a:ea typeface="함초롬바탕" pitchFamily="18" charset="-127"/>
              <a:cs typeface="함초롬바탕" pitchFamily="18" charset="-127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3460998"/>
            <a:ext cx="438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내용 개체 틀 2"/>
          <p:cNvSpPr txBox="1">
            <a:spLocks/>
          </p:cNvSpPr>
          <p:nvPr/>
        </p:nvSpPr>
        <p:spPr>
          <a:xfrm>
            <a:off x="323528" y="4293096"/>
            <a:ext cx="856895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8000" indent="-324000">
              <a:spcBef>
                <a:spcPts val="1800"/>
              </a:spcBef>
              <a:buSzPct val="100000"/>
            </a:pPr>
            <a:r>
              <a:rPr lang="ko-KR" altLang="en-US" sz="2800" b="1" dirty="0" smtClean="0">
                <a:ln>
                  <a:solidFill>
                    <a:srgbClr val="4F81BD">
                      <a:shade val="50000"/>
                      <a:alpha val="0"/>
                    </a:srgbClr>
                  </a:solidFill>
                </a:ln>
                <a:solidFill>
                  <a:srgbClr val="4F81BD"/>
                </a:solidFill>
                <a:ea typeface="맑은 고딕" pitchFamily="50" charset="-127"/>
              </a:rPr>
              <a:t>▪ </a:t>
            </a: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집합 </a:t>
            </a:r>
            <a:r>
              <a:rPr kumimoji="0" lang="en-US" altLang="ko-KR" sz="2800" i="1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A</a:t>
            </a:r>
            <a:r>
              <a:rPr kumimoji="0" lang="ko-KR" altLang="en-US" sz="2800" b="1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가 유한집합일 때</a:t>
            </a:r>
            <a:r>
              <a:rPr kumimoji="0" lang="en-US" altLang="ko-KR" sz="2800" b="1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, </a:t>
            </a:r>
            <a:r>
              <a:rPr lang="en-US" altLang="ko-KR" sz="2800" i="1" dirty="0" smtClean="0">
                <a:solidFill>
                  <a:srgbClr val="323232">
                    <a:lumMod val="90000"/>
                    <a:lumOff val="10000"/>
                  </a:srgbClr>
                </a:solidFill>
                <a:ea typeface="함초롬바탕" pitchFamily="18" charset="-127"/>
                <a:cs typeface="함초롬바탕" pitchFamily="18" charset="-127"/>
              </a:rPr>
              <a:t>A</a:t>
            </a:r>
            <a:r>
              <a:rPr lang="ko-KR" altLang="en-US" sz="2800" b="1" dirty="0" smtClean="0">
                <a:solidFill>
                  <a:srgbClr val="323232">
                    <a:lumMod val="90000"/>
                    <a:lumOff val="10000"/>
                  </a:srgbClr>
                </a:solidFill>
                <a:ea typeface="함초롬바탕" pitchFamily="18" charset="-127"/>
                <a:cs typeface="함초롬바탕" pitchFamily="18" charset="-127"/>
              </a:rPr>
              <a:t>의 원소의 개수 →</a:t>
            </a: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  </a:t>
            </a:r>
            <a:endParaRPr kumimoji="0" lang="ko-KR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323232">
                  <a:lumMod val="90000"/>
                  <a:lumOff val="10000"/>
                </a:srgbClr>
              </a:solidFill>
              <a:effectLst/>
              <a:uLnTx/>
              <a:uFillTx/>
              <a:ea typeface="함초롬바탕" pitchFamily="18" charset="-127"/>
              <a:cs typeface="함초롬바탕" pitchFamily="18" charset="-127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4359002"/>
            <a:ext cx="98107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15" grpId="0" build="p"/>
      <p:bldP spid="16" grpId="0" build="p"/>
      <p:bldP spid="2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내용 개체 틀 2"/>
          <p:cNvSpPr txBox="1">
            <a:spLocks/>
          </p:cNvSpPr>
          <p:nvPr/>
        </p:nvSpPr>
        <p:spPr>
          <a:xfrm>
            <a:off x="683568" y="5373216"/>
            <a:ext cx="8280920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8000" indent="-324000">
              <a:spcBef>
                <a:spcPts val="1800"/>
              </a:spcBef>
              <a:buSzPct val="100000"/>
            </a:pPr>
            <a:r>
              <a:rPr lang="ko-KR" altLang="en-US" sz="2800" dirty="0" smtClean="0"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>② 두 집합        가                                           이면</a:t>
            </a:r>
            <a:endParaRPr lang="en-US" altLang="ko-KR" sz="2800" dirty="0" smtClean="0">
              <a:latin typeface="함초롬바탕" pitchFamily="18" charset="-127"/>
              <a:ea typeface="함초롬바탕" pitchFamily="18" charset="-127"/>
              <a:cs typeface="함초롬바탕" pitchFamily="18" charset="-127"/>
            </a:endParaRPr>
          </a:p>
          <a:p>
            <a:pPr marL="288000" indent="-324000">
              <a:spcBef>
                <a:spcPts val="1800"/>
              </a:spcBef>
              <a:buSzPct val="100000"/>
            </a:pPr>
            <a:r>
              <a:rPr lang="ko-KR" altLang="en-US" sz="2800" dirty="0" smtClean="0"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>  </a:t>
            </a:r>
            <a:endParaRPr kumimoji="0" lang="en-US" altLang="ko-KR" sz="2800" b="1" i="0" u="none" strike="noStrike" kern="1200" cap="none" spc="0" normalizeH="0" baseline="0" noProof="0" dirty="0" smtClean="0">
              <a:ln>
                <a:noFill/>
              </a:ln>
              <a:solidFill>
                <a:srgbClr val="323232">
                  <a:lumMod val="90000"/>
                  <a:lumOff val="10000"/>
                </a:srgbClr>
              </a:solidFill>
              <a:effectLst/>
              <a:uLnTx/>
              <a:uFillTx/>
              <a:ea typeface="함초롬바탕" pitchFamily="18" charset="-127"/>
              <a:cs typeface="함초롬바탕" pitchFamily="18" charset="-127"/>
            </a:endParaRPr>
          </a:p>
        </p:txBody>
      </p:sp>
      <p:sp>
        <p:nvSpPr>
          <p:cNvPr id="34" name="내용 개체 틀 2"/>
          <p:cNvSpPr txBox="1">
            <a:spLocks/>
          </p:cNvSpPr>
          <p:nvPr/>
        </p:nvSpPr>
        <p:spPr>
          <a:xfrm>
            <a:off x="323528" y="3356992"/>
            <a:ext cx="676875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8000" indent="-324000">
              <a:spcBef>
                <a:spcPts val="1800"/>
              </a:spcBef>
              <a:buSzPct val="100000"/>
            </a:pP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  </a:t>
            </a: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집합</a:t>
            </a: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   </a:t>
            </a:r>
            <a:r>
              <a:rPr lang="ko-KR" altLang="en-US" sz="2800" b="1" dirty="0" smtClean="0">
                <a:solidFill>
                  <a:srgbClr val="323232">
                    <a:lumMod val="90000"/>
                    <a:lumOff val="10000"/>
                  </a:srgbClr>
                </a:solidFill>
                <a:ea typeface="함초롬바탕" pitchFamily="18" charset="-127"/>
                <a:cs typeface="함초롬바탕" pitchFamily="18" charset="-127"/>
              </a:rPr>
              <a:t>가 집합    의 부분집합이 아닐 때  </a:t>
            </a:r>
            <a:r>
              <a:rPr lang="en-US" altLang="ko-KR" sz="2800" b="1" dirty="0" smtClean="0">
                <a:solidFill>
                  <a:srgbClr val="323232">
                    <a:lumMod val="90000"/>
                    <a:lumOff val="10000"/>
                  </a:srgbClr>
                </a:solidFill>
                <a:ea typeface="함초롬바탕" pitchFamily="18" charset="-127"/>
                <a:cs typeface="함초롬바탕" pitchFamily="18" charset="-127"/>
              </a:rPr>
              <a:t/>
            </a:r>
            <a:br>
              <a:rPr lang="en-US" altLang="ko-KR" sz="2800" b="1" dirty="0" smtClean="0">
                <a:solidFill>
                  <a:srgbClr val="323232">
                    <a:lumMod val="90000"/>
                    <a:lumOff val="10000"/>
                  </a:srgbClr>
                </a:solidFill>
                <a:ea typeface="함초롬바탕" pitchFamily="18" charset="-127"/>
                <a:cs typeface="함초롬바탕" pitchFamily="18" charset="-127"/>
              </a:rPr>
            </a:br>
            <a:endParaRPr kumimoji="0" lang="en-US" altLang="ko-KR" sz="2800" b="1" i="0" u="none" strike="noStrike" kern="1200" cap="none" spc="0" normalizeH="0" baseline="0" noProof="0" dirty="0" smtClean="0">
              <a:ln>
                <a:noFill/>
              </a:ln>
              <a:solidFill>
                <a:srgbClr val="323232">
                  <a:lumMod val="90000"/>
                  <a:lumOff val="10000"/>
                </a:srgbClr>
              </a:solidFill>
              <a:effectLst/>
              <a:uLnTx/>
              <a:uFillTx/>
              <a:ea typeface="함초롬바탕" pitchFamily="18" charset="-127"/>
              <a:cs typeface="함초롬바탕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5536" y="332656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solidFill>
                  <a:schemeClr val="bg1"/>
                </a:solidFill>
                <a:latin typeface="+mj-lt"/>
              </a:rPr>
              <a:t>부분집합</a:t>
            </a:r>
            <a:endParaRPr lang="ko-KR" altLang="en-US" sz="3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내용 개체 틀 2"/>
          <p:cNvSpPr txBox="1">
            <a:spLocks/>
          </p:cNvSpPr>
          <p:nvPr/>
        </p:nvSpPr>
        <p:spPr>
          <a:xfrm>
            <a:off x="323528" y="1484784"/>
            <a:ext cx="8568952" cy="10081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8000" indent="-324000">
              <a:spcBef>
                <a:spcPts val="1800"/>
              </a:spcBef>
              <a:buSzPct val="100000"/>
            </a:pPr>
            <a:r>
              <a:rPr lang="ko-KR" altLang="en-US" sz="2800" b="1" dirty="0" smtClean="0">
                <a:ln>
                  <a:solidFill>
                    <a:srgbClr val="4F81BD">
                      <a:shade val="50000"/>
                      <a:alpha val="0"/>
                    </a:srgbClr>
                  </a:solidFill>
                </a:ln>
                <a:solidFill>
                  <a:srgbClr val="4F81BD"/>
                </a:solidFill>
                <a:ea typeface="맑은 고딕" pitchFamily="50" charset="-127"/>
              </a:rPr>
              <a:t>▪ </a:t>
            </a: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두 집합        에 대하여   의 모든 원소가    에 속할 때</a:t>
            </a: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,    </a:t>
            </a: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를    의 </a:t>
            </a:r>
            <a:r>
              <a:rPr lang="ko-KR" altLang="en-US" sz="2800" b="1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/>
                </a:solidFill>
                <a:ea typeface="맑은 고딕" pitchFamily="50" charset="-127"/>
              </a:rPr>
              <a:t>부분집합</a:t>
            </a: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이라고 한다</a:t>
            </a: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. </a:t>
            </a: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  </a:t>
            </a:r>
            <a:endParaRPr kumimoji="0" lang="en-US" altLang="ko-KR" sz="2800" b="1" i="0" u="none" strike="noStrike" kern="1200" cap="none" spc="0" normalizeH="0" baseline="0" noProof="0" dirty="0" smtClean="0">
              <a:ln>
                <a:noFill/>
              </a:ln>
              <a:solidFill>
                <a:srgbClr val="323232">
                  <a:lumMod val="90000"/>
                  <a:lumOff val="10000"/>
                </a:srgbClr>
              </a:solidFill>
              <a:effectLst/>
              <a:uLnTx/>
              <a:uFillTx/>
              <a:ea typeface="함초롬바탕" pitchFamily="18" charset="-127"/>
              <a:cs typeface="함초롬바탕" pitchFamily="18" charset="-127"/>
            </a:endParaRPr>
          </a:p>
          <a:p>
            <a:pPr marL="288000" indent="-324000">
              <a:spcBef>
                <a:spcPts val="1800"/>
              </a:spcBef>
              <a:buSzPct val="100000"/>
            </a:pPr>
            <a:endParaRPr kumimoji="0" lang="ko-KR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323232">
                  <a:lumMod val="90000"/>
                  <a:lumOff val="10000"/>
                </a:srgbClr>
              </a:solidFill>
              <a:effectLst/>
              <a:uLnTx/>
              <a:uFillTx/>
              <a:ea typeface="함초롬바탕" pitchFamily="18" charset="-127"/>
              <a:cs typeface="함초롬바탕" pitchFamily="18" charset="-127"/>
            </a:endParaRPr>
          </a:p>
        </p:txBody>
      </p:sp>
      <p:sp>
        <p:nvSpPr>
          <p:cNvPr id="13" name="내용 개체 틀 2"/>
          <p:cNvSpPr txBox="1">
            <a:spLocks/>
          </p:cNvSpPr>
          <p:nvPr/>
        </p:nvSpPr>
        <p:spPr>
          <a:xfrm>
            <a:off x="323528" y="2708920"/>
            <a:ext cx="6120680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8000" indent="-324000">
              <a:spcBef>
                <a:spcPts val="1800"/>
              </a:spcBef>
              <a:buSzPct val="100000"/>
            </a:pPr>
            <a:r>
              <a:rPr lang="ko-KR" altLang="en-US" sz="2800" b="1" dirty="0" smtClean="0">
                <a:ln>
                  <a:solidFill>
                    <a:srgbClr val="4F81BD">
                      <a:shade val="50000"/>
                      <a:alpha val="0"/>
                    </a:srgbClr>
                  </a:solidFill>
                </a:ln>
                <a:solidFill>
                  <a:srgbClr val="4F81BD"/>
                </a:solidFill>
                <a:ea typeface="맑은 고딕" pitchFamily="50" charset="-127"/>
              </a:rPr>
              <a:t>▪ </a:t>
            </a:r>
            <a:r>
              <a:rPr lang="ko-KR" altLang="en-US" sz="2800" b="1" noProof="0" dirty="0" smtClean="0">
                <a:solidFill>
                  <a:srgbClr val="323232">
                    <a:lumMod val="90000"/>
                    <a:lumOff val="10000"/>
                  </a:srgbClr>
                </a:solidFill>
                <a:ea typeface="함초롬바탕" pitchFamily="18" charset="-127"/>
                <a:cs typeface="함초롬바탕" pitchFamily="18" charset="-127"/>
              </a:rPr>
              <a:t>집합   가 집합    의 부분집합일 때</a:t>
            </a:r>
            <a:endParaRPr kumimoji="0" lang="ko-KR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323232">
                  <a:lumMod val="90000"/>
                  <a:lumOff val="10000"/>
                </a:srgbClr>
              </a:solidFill>
              <a:effectLst/>
              <a:uLnTx/>
              <a:uFillTx/>
              <a:latin typeface="함초롬바탕" pitchFamily="18" charset="-127"/>
              <a:ea typeface="함초롬바탕" pitchFamily="18" charset="-127"/>
              <a:cs typeface="함초롬바탕" pitchFamily="18" charset="-127"/>
            </a:endParaRPr>
          </a:p>
        </p:txBody>
      </p:sp>
      <p:sp>
        <p:nvSpPr>
          <p:cNvPr id="29" name="오른쪽 화살표 28"/>
          <p:cNvSpPr/>
          <p:nvPr/>
        </p:nvSpPr>
        <p:spPr>
          <a:xfrm>
            <a:off x="7092280" y="3501008"/>
            <a:ext cx="504056" cy="315686"/>
          </a:xfrm>
          <a:prstGeom prst="rightArrow">
            <a:avLst/>
          </a:prstGeom>
          <a:solidFill>
            <a:srgbClr val="FFCD36"/>
          </a:solidFill>
          <a:ln w="12700" cap="flat" cmpd="sng" algn="ctr">
            <a:solidFill>
              <a:srgbClr val="FFCD36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Book Antiqua"/>
              <a:ea typeface="+mn-ea"/>
              <a:cs typeface="+mn-cs"/>
            </a:endParaRP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628800"/>
            <a:ext cx="8382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1628800"/>
            <a:ext cx="3429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057425"/>
            <a:ext cx="3429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1089" y="1628800"/>
            <a:ext cx="28575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23728" y="2060848"/>
            <a:ext cx="28575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2852936"/>
            <a:ext cx="3429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2852936"/>
            <a:ext cx="28575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20272" y="2780928"/>
            <a:ext cx="92392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오른쪽 화살표 35"/>
          <p:cNvSpPr/>
          <p:nvPr/>
        </p:nvSpPr>
        <p:spPr>
          <a:xfrm>
            <a:off x="6372200" y="2852936"/>
            <a:ext cx="504056" cy="315686"/>
          </a:xfrm>
          <a:prstGeom prst="rightArrow">
            <a:avLst/>
          </a:prstGeom>
          <a:solidFill>
            <a:srgbClr val="FFCD36"/>
          </a:solidFill>
          <a:ln w="12700" cap="flat" cmpd="sng" algn="ctr">
            <a:solidFill>
              <a:srgbClr val="FFCD36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Book Antiqua"/>
              <a:ea typeface="+mn-ea"/>
              <a:cs typeface="+mn-cs"/>
            </a:endParaRPr>
          </a:p>
        </p:txBody>
      </p:sp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3501008"/>
            <a:ext cx="3429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3501008"/>
            <a:ext cx="28575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68344" y="3429000"/>
            <a:ext cx="93345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타원형 설명선 18"/>
          <p:cNvSpPr/>
          <p:nvPr/>
        </p:nvSpPr>
        <p:spPr>
          <a:xfrm>
            <a:off x="179512" y="4365104"/>
            <a:ext cx="360040" cy="360040"/>
          </a:xfrm>
          <a:prstGeom prst="wedgeEllipseCallou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 smtClean="0">
                <a:solidFill>
                  <a:schemeClr val="bg1"/>
                </a:solidFill>
              </a:rPr>
              <a:t>예</a:t>
            </a:r>
          </a:p>
        </p:txBody>
      </p:sp>
      <p:sp>
        <p:nvSpPr>
          <p:cNvPr id="20" name="내용 개체 틀 2"/>
          <p:cNvSpPr txBox="1">
            <a:spLocks/>
          </p:cNvSpPr>
          <p:nvPr/>
        </p:nvSpPr>
        <p:spPr>
          <a:xfrm>
            <a:off x="683568" y="4293096"/>
            <a:ext cx="8280920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8000" indent="-324000">
              <a:spcBef>
                <a:spcPts val="1800"/>
              </a:spcBef>
              <a:buSzPct val="100000"/>
            </a:pPr>
            <a:r>
              <a:rPr lang="ko-KR" altLang="en-US" sz="2800" dirty="0" smtClean="0"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>① 두 집합        가                                     이면</a:t>
            </a:r>
            <a:endParaRPr lang="en-US" altLang="ko-KR" sz="2800" dirty="0" smtClean="0">
              <a:latin typeface="함초롬바탕" pitchFamily="18" charset="-127"/>
              <a:ea typeface="함초롬바탕" pitchFamily="18" charset="-127"/>
              <a:cs typeface="함초롬바탕" pitchFamily="18" charset="-127"/>
            </a:endParaRPr>
          </a:p>
          <a:p>
            <a:pPr marL="288000" indent="-324000">
              <a:spcBef>
                <a:spcPts val="1800"/>
              </a:spcBef>
              <a:buSzPct val="100000"/>
            </a:pPr>
            <a:endParaRPr lang="en-US" altLang="ko-KR" sz="2800" dirty="0" smtClean="0">
              <a:latin typeface="함초롬바탕" pitchFamily="18" charset="-127"/>
              <a:ea typeface="함초롬바탕" pitchFamily="18" charset="-127"/>
              <a:cs typeface="함초롬바탕" pitchFamily="18" charset="-127"/>
            </a:endParaRPr>
          </a:p>
          <a:p>
            <a:pPr marL="288000" indent="-324000">
              <a:spcBef>
                <a:spcPts val="1800"/>
              </a:spcBef>
              <a:buSzPct val="100000"/>
            </a:pPr>
            <a:r>
              <a:rPr lang="ko-KR" altLang="en-US" sz="2800" dirty="0" smtClean="0"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>  </a:t>
            </a:r>
            <a:endParaRPr kumimoji="0" lang="en-US" altLang="ko-KR" sz="2800" b="1" i="0" u="none" strike="noStrike" kern="1200" cap="none" spc="0" normalizeH="0" baseline="0" noProof="0" dirty="0" smtClean="0">
              <a:ln>
                <a:noFill/>
              </a:ln>
              <a:solidFill>
                <a:srgbClr val="323232">
                  <a:lumMod val="90000"/>
                  <a:lumOff val="10000"/>
                </a:srgbClr>
              </a:solidFill>
              <a:effectLst/>
              <a:uLnTx/>
              <a:uFillTx/>
              <a:ea typeface="함초롬바탕" pitchFamily="18" charset="-127"/>
              <a:cs typeface="함초롬바탕" pitchFamily="18" charset="-127"/>
            </a:endParaRPr>
          </a:p>
        </p:txBody>
      </p:sp>
      <p:pic>
        <p:nvPicPr>
          <p:cNvPr id="27" name="Picture 1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35896" y="4373072"/>
            <a:ext cx="3832688" cy="424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5648" y="4437112"/>
            <a:ext cx="8382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1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907704" y="4869160"/>
            <a:ext cx="960107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5648" y="5517232"/>
            <a:ext cx="8382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1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635896" y="5514287"/>
            <a:ext cx="4509070" cy="362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1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979712" y="6021288"/>
            <a:ext cx="99011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10" grpId="0" build="p"/>
      <p:bldP spid="13" grpId="0" build="p"/>
      <p:bldP spid="29" grpId="0" animBg="1"/>
      <p:bldP spid="36" grpId="0" animBg="1"/>
      <p:bldP spid="19" grpId="0" animBg="1"/>
      <p:bldP spid="2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332656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solidFill>
                  <a:schemeClr val="bg1"/>
                </a:solidFill>
                <a:latin typeface="+mj-lt"/>
              </a:rPr>
              <a:t>서로 같은 집합</a:t>
            </a:r>
            <a:endParaRPr lang="ko-KR" altLang="en-US" sz="3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내용 개체 틀 2"/>
          <p:cNvSpPr txBox="1">
            <a:spLocks/>
          </p:cNvSpPr>
          <p:nvPr/>
        </p:nvSpPr>
        <p:spPr>
          <a:xfrm>
            <a:off x="323528" y="1484784"/>
            <a:ext cx="8568952" cy="10081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8000" indent="-324000">
              <a:spcBef>
                <a:spcPts val="1800"/>
              </a:spcBef>
              <a:buSzPct val="100000"/>
            </a:pPr>
            <a:r>
              <a:rPr lang="ko-KR" altLang="en-US" sz="2800" b="1" dirty="0" smtClean="0">
                <a:ln>
                  <a:solidFill>
                    <a:srgbClr val="4F81BD">
                      <a:shade val="50000"/>
                      <a:alpha val="0"/>
                    </a:srgbClr>
                  </a:solidFill>
                </a:ln>
                <a:solidFill>
                  <a:srgbClr val="4F81BD"/>
                </a:solidFill>
                <a:ea typeface="맑은 고딕" pitchFamily="50" charset="-127"/>
              </a:rPr>
              <a:t>▪ </a:t>
            </a: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두 집합        에 대하여        이고        일 때</a:t>
            </a: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, </a:t>
            </a:r>
            <a:b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</a:b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  </a:t>
            </a: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와   는 서로 같다고 한다</a:t>
            </a: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. </a:t>
            </a: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  </a:t>
            </a:r>
            <a:endParaRPr kumimoji="0" lang="en-US" altLang="ko-KR" sz="2800" b="1" i="0" u="none" strike="noStrike" kern="1200" cap="none" spc="0" normalizeH="0" baseline="0" noProof="0" dirty="0" smtClean="0">
              <a:ln>
                <a:noFill/>
              </a:ln>
              <a:solidFill>
                <a:srgbClr val="323232">
                  <a:lumMod val="90000"/>
                  <a:lumOff val="10000"/>
                </a:srgbClr>
              </a:solidFill>
              <a:effectLst/>
              <a:uLnTx/>
              <a:uFillTx/>
              <a:ea typeface="함초롬바탕" pitchFamily="18" charset="-127"/>
              <a:cs typeface="함초롬바탕" pitchFamily="18" charset="-127"/>
            </a:endParaRPr>
          </a:p>
          <a:p>
            <a:pPr marL="288000" indent="-324000">
              <a:spcBef>
                <a:spcPts val="1800"/>
              </a:spcBef>
              <a:buSzPct val="100000"/>
            </a:pPr>
            <a:endParaRPr kumimoji="0" lang="ko-KR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323232">
                  <a:lumMod val="90000"/>
                  <a:lumOff val="10000"/>
                </a:srgbClr>
              </a:solidFill>
              <a:effectLst/>
              <a:uLnTx/>
              <a:uFillTx/>
              <a:ea typeface="함초롬바탕" pitchFamily="18" charset="-127"/>
              <a:cs typeface="함초롬바탕" pitchFamily="18" charset="-127"/>
            </a:endParaRPr>
          </a:p>
        </p:txBody>
      </p:sp>
      <p:sp>
        <p:nvSpPr>
          <p:cNvPr id="13" name="내용 개체 틀 2"/>
          <p:cNvSpPr txBox="1">
            <a:spLocks/>
          </p:cNvSpPr>
          <p:nvPr/>
        </p:nvSpPr>
        <p:spPr>
          <a:xfrm>
            <a:off x="251520" y="3113314"/>
            <a:ext cx="6120680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8000" indent="-324000">
              <a:spcBef>
                <a:spcPts val="1800"/>
              </a:spcBef>
              <a:buSzPct val="100000"/>
            </a:pPr>
            <a:r>
              <a:rPr lang="ko-KR" altLang="en-US" sz="2800" b="1" dirty="0" smtClean="0">
                <a:ln>
                  <a:solidFill>
                    <a:srgbClr val="4F81BD">
                      <a:shade val="50000"/>
                      <a:alpha val="0"/>
                    </a:srgbClr>
                  </a:solidFill>
                </a:ln>
                <a:solidFill>
                  <a:srgbClr val="4F81BD"/>
                </a:solidFill>
                <a:ea typeface="맑은 고딕" pitchFamily="50" charset="-127"/>
              </a:rPr>
              <a:t>▪ </a:t>
            </a:r>
            <a:r>
              <a:rPr lang="ko-KR" altLang="en-US" sz="2800" b="1" noProof="0" dirty="0" smtClean="0">
                <a:solidFill>
                  <a:srgbClr val="323232">
                    <a:lumMod val="90000"/>
                    <a:lumOff val="10000"/>
                  </a:srgbClr>
                </a:solidFill>
                <a:ea typeface="함초롬바탕" pitchFamily="18" charset="-127"/>
                <a:cs typeface="함초롬바탕" pitchFamily="18" charset="-127"/>
              </a:rPr>
              <a:t>두 집합        가 서로 같지 않을 때 </a:t>
            </a:r>
            <a:endParaRPr kumimoji="0" lang="ko-KR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323232">
                  <a:lumMod val="90000"/>
                  <a:lumOff val="10000"/>
                </a:srgbClr>
              </a:solidFill>
              <a:effectLst/>
              <a:uLnTx/>
              <a:uFillTx/>
              <a:latin typeface="함초롬바탕" pitchFamily="18" charset="-127"/>
              <a:ea typeface="함초롬바탕" pitchFamily="18" charset="-127"/>
              <a:cs typeface="함초롬바탕" pitchFamily="18" charset="-127"/>
            </a:endParaRPr>
          </a:p>
        </p:txBody>
      </p:sp>
      <p:sp>
        <p:nvSpPr>
          <p:cNvPr id="29" name="오른쪽 화살표 28"/>
          <p:cNvSpPr/>
          <p:nvPr/>
        </p:nvSpPr>
        <p:spPr>
          <a:xfrm>
            <a:off x="683568" y="3689378"/>
            <a:ext cx="504056" cy="315686"/>
          </a:xfrm>
          <a:prstGeom prst="rightArrow">
            <a:avLst/>
          </a:prstGeom>
          <a:solidFill>
            <a:srgbClr val="FFCD36"/>
          </a:solidFill>
          <a:ln w="12700" cap="flat" cmpd="sng" algn="ctr">
            <a:solidFill>
              <a:srgbClr val="FFCD36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Book Antiqua"/>
              <a:ea typeface="+mn-ea"/>
              <a:cs typeface="+mn-cs"/>
            </a:endParaRP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628800"/>
            <a:ext cx="8382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2034555"/>
            <a:ext cx="3429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2060848"/>
            <a:ext cx="28575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오른쪽 화살표 35"/>
          <p:cNvSpPr/>
          <p:nvPr/>
        </p:nvSpPr>
        <p:spPr>
          <a:xfrm>
            <a:off x="683568" y="2492896"/>
            <a:ext cx="504056" cy="315686"/>
          </a:xfrm>
          <a:prstGeom prst="rightArrow">
            <a:avLst/>
          </a:prstGeom>
          <a:solidFill>
            <a:srgbClr val="FFCD36"/>
          </a:solidFill>
          <a:ln w="12700" cap="flat" cmpd="sng" algn="ctr">
            <a:solidFill>
              <a:srgbClr val="FFCD36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Book Antiqua"/>
              <a:ea typeface="+mn-ea"/>
              <a:cs typeface="+mn-cs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7984" y="1628800"/>
            <a:ext cx="8763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43972" y="1628800"/>
            <a:ext cx="8763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03648" y="2529086"/>
            <a:ext cx="90487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3257330"/>
            <a:ext cx="8382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331640" y="3710710"/>
            <a:ext cx="85725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내용 개체 틀 2"/>
          <p:cNvSpPr txBox="1">
            <a:spLocks/>
          </p:cNvSpPr>
          <p:nvPr/>
        </p:nvSpPr>
        <p:spPr>
          <a:xfrm>
            <a:off x="251520" y="4365104"/>
            <a:ext cx="8568952" cy="10081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8000" indent="-324000">
              <a:spcBef>
                <a:spcPts val="1800"/>
              </a:spcBef>
              <a:buSzPct val="100000"/>
            </a:pPr>
            <a:r>
              <a:rPr lang="ko-KR" altLang="en-US" sz="2800" b="1" dirty="0" smtClean="0">
                <a:ln>
                  <a:solidFill>
                    <a:srgbClr val="4F81BD">
                      <a:shade val="50000"/>
                      <a:alpha val="0"/>
                    </a:srgbClr>
                  </a:solidFill>
                </a:ln>
                <a:solidFill>
                  <a:srgbClr val="4F81BD"/>
                </a:solidFill>
                <a:ea typeface="맑은 고딕" pitchFamily="50" charset="-127"/>
              </a:rPr>
              <a:t>▪ </a:t>
            </a: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두 집합        에 대하여        이고        일 때</a:t>
            </a: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, </a:t>
            </a:r>
            <a:b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</a:b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  </a:t>
            </a: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를   의 </a:t>
            </a:r>
            <a:r>
              <a:rPr lang="ko-KR" altLang="en-US" sz="2800" b="1" dirty="0" err="1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/>
                </a:solidFill>
                <a:ea typeface="맑은 고딕" pitchFamily="50" charset="-127"/>
              </a:rPr>
              <a:t>진부분집합</a:t>
            </a: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이라고 한다</a:t>
            </a: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. </a:t>
            </a: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  </a:t>
            </a:r>
            <a:endParaRPr kumimoji="0" lang="en-US" altLang="ko-KR" sz="2800" b="1" i="0" u="none" strike="noStrike" kern="1200" cap="none" spc="0" normalizeH="0" baseline="0" noProof="0" dirty="0" smtClean="0">
              <a:ln>
                <a:noFill/>
              </a:ln>
              <a:solidFill>
                <a:srgbClr val="323232">
                  <a:lumMod val="90000"/>
                  <a:lumOff val="10000"/>
                </a:srgbClr>
              </a:solidFill>
              <a:effectLst/>
              <a:uLnTx/>
              <a:uFillTx/>
              <a:ea typeface="함초롬바탕" pitchFamily="18" charset="-127"/>
              <a:cs typeface="함초롬바탕" pitchFamily="18" charset="-127"/>
            </a:endParaRPr>
          </a:p>
          <a:p>
            <a:pPr marL="288000" indent="-324000">
              <a:spcBef>
                <a:spcPts val="1800"/>
              </a:spcBef>
              <a:buSzPct val="100000"/>
            </a:pPr>
            <a:endParaRPr kumimoji="0" lang="ko-KR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323232">
                  <a:lumMod val="90000"/>
                  <a:lumOff val="10000"/>
                </a:srgbClr>
              </a:solidFill>
              <a:effectLst/>
              <a:uLnTx/>
              <a:uFillTx/>
              <a:ea typeface="함초롬바탕" pitchFamily="18" charset="-127"/>
              <a:cs typeface="함초롬바탕" pitchFamily="18" charset="-127"/>
            </a:endParaRPr>
          </a:p>
        </p:txBody>
      </p:sp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4509120"/>
            <a:ext cx="8382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914875"/>
            <a:ext cx="3429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4941168"/>
            <a:ext cx="28575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55976" y="4509120"/>
            <a:ext cx="8763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84168" y="4509120"/>
            <a:ext cx="8477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타원형 설명선 21"/>
          <p:cNvSpPr/>
          <p:nvPr/>
        </p:nvSpPr>
        <p:spPr>
          <a:xfrm>
            <a:off x="611560" y="5445224"/>
            <a:ext cx="360040" cy="360040"/>
          </a:xfrm>
          <a:prstGeom prst="wedgeEllipseCallou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 smtClean="0">
                <a:solidFill>
                  <a:schemeClr val="bg1"/>
                </a:solidFill>
              </a:rPr>
              <a:t>예</a:t>
            </a:r>
          </a:p>
        </p:txBody>
      </p:sp>
      <p:sp>
        <p:nvSpPr>
          <p:cNvPr id="24" name="내용 개체 틀 2"/>
          <p:cNvSpPr txBox="1">
            <a:spLocks/>
          </p:cNvSpPr>
          <p:nvPr/>
        </p:nvSpPr>
        <p:spPr>
          <a:xfrm>
            <a:off x="1115616" y="5373216"/>
            <a:ext cx="7416824" cy="10081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8000" indent="-324000">
              <a:spcBef>
                <a:spcPts val="1800"/>
              </a:spcBef>
              <a:buSzPct val="100000"/>
            </a:pPr>
            <a:r>
              <a:rPr lang="ko-KR" altLang="en-US" sz="2800" dirty="0" smtClean="0"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>두 집합                                 에서</a:t>
            </a:r>
            <a:r>
              <a:rPr lang="en-US" altLang="ko-KR" sz="2800" dirty="0" smtClean="0"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/>
            </a:r>
            <a:br>
              <a:rPr lang="en-US" altLang="ko-KR" sz="2800" dirty="0" smtClean="0"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</a:br>
            <a:r>
              <a:rPr lang="ko-KR" altLang="en-US" sz="2800" dirty="0" smtClean="0"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>→     는    의 </a:t>
            </a:r>
            <a:r>
              <a:rPr lang="ko-KR" altLang="en-US" sz="2800" dirty="0" err="1" smtClean="0"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>진부분집합</a:t>
            </a:r>
            <a:r>
              <a:rPr lang="ko-KR" altLang="en-US" sz="2800" dirty="0" smtClean="0"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>    </a:t>
            </a:r>
            <a:endParaRPr lang="en-US" altLang="ko-KR" sz="2800" dirty="0" smtClean="0">
              <a:latin typeface="함초롬바탕" pitchFamily="18" charset="-127"/>
              <a:ea typeface="함초롬바탕" pitchFamily="18" charset="-127"/>
              <a:cs typeface="함초롬바탕" pitchFamily="18" charset="-127"/>
            </a:endParaRPr>
          </a:p>
          <a:p>
            <a:pPr marL="288000" indent="-324000">
              <a:spcBef>
                <a:spcPts val="1800"/>
              </a:spcBef>
              <a:buSzPct val="100000"/>
            </a:pPr>
            <a:r>
              <a:rPr lang="ko-KR" altLang="en-US" sz="2800" dirty="0" smtClean="0"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>  </a:t>
            </a:r>
            <a:endParaRPr kumimoji="0" lang="en-US" altLang="ko-KR" sz="2800" b="1" i="0" u="none" strike="noStrike" kern="1200" cap="none" spc="0" normalizeH="0" baseline="0" noProof="0" dirty="0" smtClean="0">
              <a:ln>
                <a:noFill/>
              </a:ln>
              <a:solidFill>
                <a:srgbClr val="323232">
                  <a:lumMod val="90000"/>
                  <a:lumOff val="10000"/>
                </a:srgbClr>
              </a:solidFill>
              <a:effectLst/>
              <a:uLnTx/>
              <a:uFillTx/>
              <a:ea typeface="함초롬바탕" pitchFamily="18" charset="-127"/>
              <a:cs typeface="함초롬바탕" pitchFamily="18" charset="-127"/>
            </a:endParaRPr>
          </a:p>
        </p:txBody>
      </p:sp>
      <p:pic>
        <p:nvPicPr>
          <p:cNvPr id="26" name="Picture 1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411760" y="5517232"/>
            <a:ext cx="3384376" cy="330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994" y="5922987"/>
            <a:ext cx="3429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6090" y="5922987"/>
            <a:ext cx="28575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3" grpId="0" build="p"/>
      <p:bldP spid="29" grpId="0" animBg="1"/>
      <p:bldP spid="36" grpId="0" animBg="1"/>
      <p:bldP spid="30" grpId="0" build="p"/>
      <p:bldP spid="22" grpId="0" animBg="1"/>
      <p:bldP spid="2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332656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solidFill>
                  <a:schemeClr val="bg1"/>
                </a:solidFill>
                <a:latin typeface="+mj-lt"/>
              </a:rPr>
              <a:t>합집합과 교집합</a:t>
            </a:r>
            <a:endParaRPr lang="ko-KR" altLang="en-US" sz="3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내용 개체 틀 2"/>
          <p:cNvSpPr txBox="1">
            <a:spLocks/>
          </p:cNvSpPr>
          <p:nvPr/>
        </p:nvSpPr>
        <p:spPr>
          <a:xfrm>
            <a:off x="323528" y="1412776"/>
            <a:ext cx="5544616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8000" indent="-324000">
              <a:spcBef>
                <a:spcPts val="1800"/>
              </a:spcBef>
              <a:buSzPct val="100000"/>
            </a:pPr>
            <a:r>
              <a:rPr lang="ko-KR" altLang="en-US" sz="2800" b="1" dirty="0" smtClean="0">
                <a:ln>
                  <a:solidFill>
                    <a:srgbClr val="4F81BD">
                      <a:shade val="50000"/>
                      <a:alpha val="0"/>
                    </a:srgbClr>
                  </a:solidFill>
                </a:ln>
                <a:solidFill>
                  <a:srgbClr val="4F81BD"/>
                </a:solidFill>
                <a:ea typeface="맑은 고딕" pitchFamily="50" charset="-127"/>
              </a:rPr>
              <a:t>▪ </a:t>
            </a:r>
            <a:r>
              <a:rPr lang="ko-KR" altLang="en-US" sz="2800" b="1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/>
                </a:solidFill>
                <a:ea typeface="맑은 고딕" pitchFamily="50" charset="-127"/>
              </a:rPr>
              <a:t>합집합  </a:t>
            </a: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두 집합        에 대하여</a:t>
            </a: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/>
            </a:r>
            <a:b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</a:b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  </a:t>
            </a:r>
            <a:r>
              <a:rPr kumimoji="0" lang="ko-KR" alt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 </a:t>
            </a: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에 속하거나    에 속하는 모든 원소로 이루어진 집합</a:t>
            </a:r>
            <a:endParaRPr kumimoji="0" lang="ko-KR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323232">
                  <a:lumMod val="90000"/>
                  <a:lumOff val="10000"/>
                </a:srgbClr>
              </a:solidFill>
              <a:effectLst/>
              <a:uLnTx/>
              <a:uFillTx/>
              <a:ea typeface="함초롬바탕" pitchFamily="18" charset="-127"/>
              <a:cs typeface="함초롬바탕" pitchFamily="18" charset="-127"/>
            </a:endParaRP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556792"/>
            <a:ext cx="8382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962547"/>
            <a:ext cx="3429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1988840"/>
            <a:ext cx="28575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오른쪽 화살표 35"/>
          <p:cNvSpPr/>
          <p:nvPr/>
        </p:nvSpPr>
        <p:spPr>
          <a:xfrm>
            <a:off x="755576" y="2852936"/>
            <a:ext cx="504056" cy="315686"/>
          </a:xfrm>
          <a:prstGeom prst="rightArrow">
            <a:avLst/>
          </a:prstGeom>
          <a:solidFill>
            <a:srgbClr val="FFCD36"/>
          </a:solidFill>
          <a:ln w="12700" cap="flat" cmpd="sng" algn="ctr">
            <a:solidFill>
              <a:srgbClr val="FFCD36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Book Antiqua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75656" y="2874268"/>
            <a:ext cx="88582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84167" y="1484784"/>
            <a:ext cx="1925795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내용 개체 틀 2"/>
          <p:cNvSpPr txBox="1">
            <a:spLocks/>
          </p:cNvSpPr>
          <p:nvPr/>
        </p:nvSpPr>
        <p:spPr>
          <a:xfrm>
            <a:off x="323528" y="3356992"/>
            <a:ext cx="5544616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8000" indent="-324000">
              <a:spcBef>
                <a:spcPts val="1800"/>
              </a:spcBef>
              <a:buSzPct val="100000"/>
            </a:pPr>
            <a:r>
              <a:rPr lang="ko-KR" altLang="en-US" sz="2800" b="1" dirty="0" smtClean="0">
                <a:ln>
                  <a:solidFill>
                    <a:srgbClr val="4F81BD">
                      <a:shade val="50000"/>
                      <a:alpha val="0"/>
                    </a:srgbClr>
                  </a:solidFill>
                </a:ln>
                <a:solidFill>
                  <a:srgbClr val="4F81BD"/>
                </a:solidFill>
                <a:ea typeface="맑은 고딕" pitchFamily="50" charset="-127"/>
              </a:rPr>
              <a:t>▪ </a:t>
            </a:r>
            <a:r>
              <a:rPr lang="ko-KR" altLang="en-US" sz="2800" b="1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/>
                </a:solidFill>
                <a:ea typeface="맑은 고딕" pitchFamily="50" charset="-127"/>
              </a:rPr>
              <a:t>교집합  </a:t>
            </a: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두 집합        에 대하여</a:t>
            </a: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/>
            </a:r>
            <a:b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</a:b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  </a:t>
            </a:r>
            <a:r>
              <a:rPr kumimoji="0" lang="ko-KR" alt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 </a:t>
            </a: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에도 속하고    에도 속하는 모든 원소로 이루어진 집합</a:t>
            </a:r>
            <a:endParaRPr kumimoji="0" lang="ko-KR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323232">
                  <a:lumMod val="90000"/>
                  <a:lumOff val="10000"/>
                </a:srgbClr>
              </a:solidFill>
              <a:effectLst/>
              <a:uLnTx/>
              <a:uFillTx/>
              <a:ea typeface="함초롬바탕" pitchFamily="18" charset="-127"/>
              <a:cs typeface="함초롬바탕" pitchFamily="18" charset="-127"/>
            </a:endParaRP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3501008"/>
            <a:ext cx="8382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906763"/>
            <a:ext cx="3429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3933056"/>
            <a:ext cx="28575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오른쪽 화살표 31"/>
          <p:cNvSpPr/>
          <p:nvPr/>
        </p:nvSpPr>
        <p:spPr>
          <a:xfrm>
            <a:off x="755576" y="4797152"/>
            <a:ext cx="504056" cy="315686"/>
          </a:xfrm>
          <a:prstGeom prst="rightArrow">
            <a:avLst/>
          </a:prstGeom>
          <a:solidFill>
            <a:srgbClr val="FFCD36"/>
          </a:solidFill>
          <a:ln w="12700" cap="flat" cmpd="sng" algn="ctr">
            <a:solidFill>
              <a:srgbClr val="FFCD36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Book Antiqua"/>
              <a:ea typeface="+mn-ea"/>
              <a:cs typeface="+mn-cs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53927" y="4797152"/>
            <a:ext cx="88582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084168" y="3429000"/>
            <a:ext cx="1989521" cy="1701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내용 개체 틀 2"/>
          <p:cNvSpPr txBox="1">
            <a:spLocks/>
          </p:cNvSpPr>
          <p:nvPr/>
        </p:nvSpPr>
        <p:spPr>
          <a:xfrm>
            <a:off x="323528" y="5301208"/>
            <a:ext cx="5544616" cy="13235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8000" indent="-324000">
              <a:spcBef>
                <a:spcPts val="1800"/>
              </a:spcBef>
              <a:buSzPct val="100000"/>
            </a:pPr>
            <a:r>
              <a:rPr lang="ko-KR" altLang="en-US" sz="2800" b="1" dirty="0" smtClean="0">
                <a:ln>
                  <a:solidFill>
                    <a:srgbClr val="4F81BD">
                      <a:shade val="50000"/>
                      <a:alpha val="0"/>
                    </a:srgbClr>
                  </a:solidFill>
                </a:ln>
                <a:solidFill>
                  <a:srgbClr val="4F81BD"/>
                </a:solidFill>
                <a:ea typeface="맑은 고딕" pitchFamily="50" charset="-127"/>
              </a:rPr>
              <a:t>▪ </a:t>
            </a:r>
            <a:r>
              <a:rPr lang="ko-KR" altLang="en-US" sz="2800" b="1" dirty="0" err="1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/>
                </a:solidFill>
                <a:ea typeface="맑은 고딕" pitchFamily="50" charset="-127"/>
              </a:rPr>
              <a:t>서로소</a:t>
            </a:r>
            <a:r>
              <a:rPr lang="ko-KR" altLang="en-US" sz="2800" b="1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/>
                </a:solidFill>
                <a:ea typeface="맑은 고딕" pitchFamily="50" charset="-127"/>
              </a:rPr>
              <a:t>  </a:t>
            </a: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두 집합        에서 공통된 원소가 하나도 없을 때   와   </a:t>
            </a: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/>
            </a:r>
            <a:b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</a:b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는 서로소라고 한다</a:t>
            </a: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.</a:t>
            </a:r>
            <a:endParaRPr kumimoji="0" lang="ko-KR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323232">
                  <a:lumMod val="90000"/>
                  <a:lumOff val="10000"/>
                </a:srgbClr>
              </a:solidFill>
              <a:effectLst/>
              <a:uLnTx/>
              <a:uFillTx/>
              <a:ea typeface="함초롬바탕" pitchFamily="18" charset="-127"/>
              <a:cs typeface="함초롬바탕" pitchFamily="18" charset="-127"/>
            </a:endParaRPr>
          </a:p>
        </p:txBody>
      </p:sp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5445224"/>
            <a:ext cx="8382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5877272"/>
            <a:ext cx="3429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6096" y="5877272"/>
            <a:ext cx="28575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15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228184" y="5445224"/>
            <a:ext cx="219224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36" grpId="0" animBg="1"/>
      <p:bldP spid="27" grpId="0" build="p"/>
      <p:bldP spid="32" grpId="0" animBg="1"/>
      <p:bldP spid="3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332656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solidFill>
                  <a:schemeClr val="bg1"/>
                </a:solidFill>
                <a:latin typeface="+mj-lt"/>
              </a:rPr>
              <a:t>집합의 연산법칙</a:t>
            </a:r>
            <a:endParaRPr lang="ko-KR" altLang="en-US" sz="3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323528" y="1556792"/>
            <a:ext cx="8135938" cy="3786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45720" tIns="46800" rIns="45720" bIns="46800"/>
          <a:lstStyle/>
          <a:p>
            <a:pPr marL="712788" lvl="1" indent="-266700">
              <a:spcAft>
                <a:spcPts val="1200"/>
              </a:spcAft>
              <a:buClr>
                <a:srgbClr val="BF7300"/>
              </a:buClr>
              <a:buSzPct val="80000"/>
              <a:tabLst>
                <a:tab pos="712788" algn="l"/>
                <a:tab pos="1160463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ko-KR" altLang="en-US" sz="2800" b="1" dirty="0" smtClean="0">
                <a:solidFill>
                  <a:srgbClr val="323232">
                    <a:lumMod val="90000"/>
                    <a:lumOff val="10000"/>
                  </a:srgbClr>
                </a:solidFill>
                <a:ea typeface="함초롬바탕" pitchFamily="18" charset="-127"/>
                <a:cs typeface="함초롬바탕" pitchFamily="18" charset="-127"/>
              </a:rPr>
              <a:t>세 집합          에 대하여</a:t>
            </a:r>
            <a:endParaRPr lang="en-US" altLang="ko-KR" sz="2800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712788" lvl="1" indent="-266700">
              <a:spcAft>
                <a:spcPts val="1200"/>
              </a:spcAft>
              <a:buClr>
                <a:srgbClr val="BF7300"/>
              </a:buClr>
              <a:buSzPct val="80000"/>
              <a:tabLst>
                <a:tab pos="712788" algn="l"/>
                <a:tab pos="1160463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ko-KR" altLang="en-US" sz="2800" b="1" dirty="0" smtClean="0">
                <a:ln>
                  <a:solidFill>
                    <a:srgbClr val="4F81BD">
                      <a:shade val="50000"/>
                      <a:alpha val="0"/>
                    </a:srgbClr>
                  </a:solidFill>
                </a:ln>
                <a:solidFill>
                  <a:srgbClr val="4F81BD"/>
                </a:solidFill>
                <a:ea typeface="맑은 고딕" pitchFamily="50" charset="-127"/>
              </a:rPr>
              <a:t>▪ </a:t>
            </a:r>
            <a:r>
              <a:rPr lang="ko-KR" altLang="en-US" sz="2800" b="1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/>
                </a:solidFill>
                <a:ea typeface="맑은 고딕" pitchFamily="50" charset="-127"/>
              </a:rPr>
              <a:t>교환법칙</a:t>
            </a:r>
            <a:r>
              <a:rPr lang="en-US" altLang="ko-KR" sz="28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</a:p>
          <a:p>
            <a:pPr marL="712788" lvl="1" indent="-266700">
              <a:spcAft>
                <a:spcPts val="1200"/>
              </a:spcAft>
              <a:buClr>
                <a:srgbClr val="BF7300"/>
              </a:buClr>
              <a:buSzPct val="80000"/>
              <a:tabLst>
                <a:tab pos="712788" algn="l"/>
                <a:tab pos="1160463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ko-KR" altLang="en-US" sz="2800" b="1" dirty="0" smtClean="0">
                <a:ln>
                  <a:solidFill>
                    <a:srgbClr val="4F81BD">
                      <a:shade val="50000"/>
                      <a:alpha val="0"/>
                    </a:srgbClr>
                  </a:solidFill>
                </a:ln>
                <a:solidFill>
                  <a:srgbClr val="4F81BD"/>
                </a:solidFill>
                <a:ea typeface="맑은 고딕" pitchFamily="50" charset="-127"/>
              </a:rPr>
              <a:t>▪ 결합법칙</a:t>
            </a:r>
            <a:endParaRPr lang="en-US" altLang="ko-KR" sz="2800" b="1" dirty="0" smtClean="0">
              <a:ln>
                <a:solidFill>
                  <a:srgbClr val="4F81BD">
                    <a:shade val="50000"/>
                    <a:alpha val="0"/>
                  </a:srgbClr>
                </a:solidFill>
              </a:ln>
              <a:solidFill>
                <a:srgbClr val="4F81BD"/>
              </a:solidFill>
              <a:ea typeface="맑은 고딕" pitchFamily="50" charset="-127"/>
            </a:endParaRPr>
          </a:p>
          <a:p>
            <a:pPr marL="712788" lvl="1" indent="-266700">
              <a:spcAft>
                <a:spcPts val="1200"/>
              </a:spcAft>
              <a:buClr>
                <a:srgbClr val="BF7300"/>
              </a:buClr>
              <a:buSzPct val="80000"/>
              <a:tabLst>
                <a:tab pos="712788" algn="l"/>
                <a:tab pos="1160463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US" altLang="ko-KR" sz="28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   </a:t>
            </a:r>
            <a:endParaRPr lang="en-US" altLang="ko-KR" sz="2800" dirty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712788" lvl="1" indent="-266700">
              <a:spcAft>
                <a:spcPts val="1200"/>
              </a:spcAft>
              <a:buClr>
                <a:srgbClr val="BF7300"/>
              </a:buClr>
              <a:buSzPct val="80000"/>
              <a:tabLst>
                <a:tab pos="712788" algn="l"/>
                <a:tab pos="1160463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ko-KR" altLang="en-US" sz="2800" b="1" dirty="0" smtClean="0">
                <a:ln>
                  <a:solidFill>
                    <a:srgbClr val="4F81BD">
                      <a:shade val="50000"/>
                      <a:alpha val="0"/>
                    </a:srgbClr>
                  </a:solidFill>
                </a:ln>
                <a:solidFill>
                  <a:srgbClr val="4F81BD"/>
                </a:solidFill>
                <a:ea typeface="맑은 고딕" pitchFamily="50" charset="-127"/>
              </a:rPr>
              <a:t>▪ 분배법칙</a:t>
            </a:r>
            <a:endParaRPr lang="en-US" altLang="ko-KR" sz="2800" b="1" dirty="0" smtClean="0">
              <a:ln>
                <a:solidFill>
                  <a:srgbClr val="4F81BD">
                    <a:shade val="50000"/>
                    <a:alpha val="0"/>
                  </a:srgbClr>
                </a:solidFill>
              </a:ln>
              <a:solidFill>
                <a:srgbClr val="4F81BD"/>
              </a:solidFill>
              <a:ea typeface="맑은 고딕" pitchFamily="50" charset="-127"/>
            </a:endParaRPr>
          </a:p>
          <a:p>
            <a:pPr marL="712788" lvl="1" indent="-266700">
              <a:spcAft>
                <a:spcPts val="1200"/>
              </a:spcAft>
              <a:buClr>
                <a:srgbClr val="BF7300"/>
              </a:buClr>
              <a:buSzPct val="80000"/>
              <a:tabLst>
                <a:tab pos="712788" algn="l"/>
                <a:tab pos="1160463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US" altLang="ko-KR" sz="2800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					</a:t>
            </a:r>
            <a:r>
              <a:rPr lang="en-GB" altLang="ko-KR" sz="2800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</a:p>
          <a:p>
            <a:pPr>
              <a:spcAft>
                <a:spcPts val="1200"/>
              </a:spcAft>
              <a:buClrTx/>
              <a:buFontTx/>
              <a:buNone/>
              <a:tabLst>
                <a:tab pos="712788" algn="l"/>
                <a:tab pos="1160463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US" altLang="ko-KR" sz="2800" b="1" dirty="0">
                <a:solidFill>
                  <a:srgbClr val="00339A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         </a:t>
            </a:r>
            <a:endParaRPr lang="ko-KR" altLang="en-GB" sz="2800" dirty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712788" lvl="1" indent="-266700">
              <a:spcAft>
                <a:spcPts val="1200"/>
              </a:spcAft>
              <a:buClrTx/>
              <a:buSzPct val="80000"/>
              <a:buFontTx/>
              <a:buNone/>
              <a:tabLst>
                <a:tab pos="712788" algn="l"/>
                <a:tab pos="1160463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US" sz="2800" dirty="0">
                <a:solidFill>
                  <a:srgbClr val="000000"/>
                </a:solidFill>
                <a:latin typeface="바탕" pitchFamily="18" charset="-127"/>
                <a:ea typeface="바탕" pitchFamily="18" charset="-127"/>
              </a:rPr>
              <a:t>   </a:t>
            </a:r>
            <a:r>
              <a:rPr lang="en-US" sz="2800" dirty="0">
                <a:solidFill>
                  <a:srgbClr val="000000"/>
                </a:solidFill>
                <a:ea typeface="바탕" pitchFamily="18" charset="-127"/>
              </a:rPr>
              <a:t> </a:t>
            </a:r>
          </a:p>
          <a:p>
            <a:pPr marL="712788" lvl="1" indent="-266700">
              <a:spcAft>
                <a:spcPts val="1200"/>
              </a:spcAft>
              <a:buClrTx/>
              <a:buSzPct val="80000"/>
              <a:buFontTx/>
              <a:buNone/>
              <a:tabLst>
                <a:tab pos="712788" algn="l"/>
                <a:tab pos="1160463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US" sz="2800" dirty="0">
                <a:solidFill>
                  <a:srgbClr val="000000"/>
                </a:solidFill>
                <a:latin typeface="바탕" pitchFamily="18" charset="-127"/>
                <a:ea typeface="바탕" pitchFamily="18" charset="-127"/>
              </a:rPr>
              <a:t>   </a:t>
            </a:r>
          </a:p>
        </p:txBody>
      </p:sp>
      <p:pic>
        <p:nvPicPr>
          <p:cNvPr id="2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58778" y="2184251"/>
            <a:ext cx="4343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58778" y="3898751"/>
            <a:ext cx="462915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8666" y="1645940"/>
            <a:ext cx="11906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58778" y="2684314"/>
            <a:ext cx="36385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58778" y="3255814"/>
            <a:ext cx="36385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332656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solidFill>
                  <a:schemeClr val="bg1"/>
                </a:solidFill>
                <a:latin typeface="+mj-lt"/>
              </a:rPr>
              <a:t>여집합과 </a:t>
            </a:r>
            <a:r>
              <a:rPr lang="ko-KR" altLang="en-US" sz="3600" b="1" dirty="0" err="1" smtClean="0">
                <a:solidFill>
                  <a:schemeClr val="bg1"/>
                </a:solidFill>
                <a:latin typeface="+mj-lt"/>
              </a:rPr>
              <a:t>차집합</a:t>
            </a:r>
            <a:endParaRPr lang="ko-KR" altLang="en-US" sz="3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내용 개체 틀 2"/>
          <p:cNvSpPr txBox="1">
            <a:spLocks/>
          </p:cNvSpPr>
          <p:nvPr/>
        </p:nvSpPr>
        <p:spPr>
          <a:xfrm>
            <a:off x="323528" y="1484784"/>
            <a:ext cx="8424936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8000" indent="-324000">
              <a:spcBef>
                <a:spcPts val="1800"/>
              </a:spcBef>
              <a:buSzPct val="100000"/>
            </a:pPr>
            <a:r>
              <a:rPr lang="ko-KR" altLang="en-US" sz="2800" b="1" dirty="0" smtClean="0">
                <a:ln>
                  <a:solidFill>
                    <a:srgbClr val="4F81BD">
                      <a:shade val="50000"/>
                      <a:alpha val="0"/>
                    </a:srgbClr>
                  </a:solidFill>
                </a:ln>
                <a:solidFill>
                  <a:srgbClr val="4F81BD"/>
                </a:solidFill>
                <a:ea typeface="맑은 고딕" pitchFamily="50" charset="-127"/>
              </a:rPr>
              <a:t>▪ </a:t>
            </a:r>
            <a:r>
              <a:rPr lang="ko-KR" altLang="en-US" sz="2800" b="1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/>
                </a:solidFill>
                <a:ea typeface="맑은 고딕" pitchFamily="50" charset="-127"/>
              </a:rPr>
              <a:t>전체집합  </a:t>
            </a: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어떤 집합에 대하여 그 부분집합을 생각할 때</a:t>
            </a: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, </a:t>
            </a: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처음의 집합</a:t>
            </a:r>
            <a:endParaRPr kumimoji="0" lang="ko-KR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323232">
                  <a:lumMod val="90000"/>
                  <a:lumOff val="10000"/>
                </a:srgbClr>
              </a:solidFill>
              <a:effectLst/>
              <a:uLnTx/>
              <a:uFillTx/>
              <a:ea typeface="함초롬바탕" pitchFamily="18" charset="-127"/>
              <a:cs typeface="함초롬바탕" pitchFamily="18" charset="-127"/>
            </a:endParaRPr>
          </a:p>
        </p:txBody>
      </p:sp>
      <p:sp>
        <p:nvSpPr>
          <p:cNvPr id="36" name="오른쪽 화살표 35"/>
          <p:cNvSpPr/>
          <p:nvPr/>
        </p:nvSpPr>
        <p:spPr>
          <a:xfrm>
            <a:off x="755576" y="2492896"/>
            <a:ext cx="504056" cy="315686"/>
          </a:xfrm>
          <a:prstGeom prst="rightArrow">
            <a:avLst/>
          </a:prstGeom>
          <a:solidFill>
            <a:srgbClr val="FFCD36"/>
          </a:solidFill>
          <a:ln w="12700" cap="flat" cmpd="sng" algn="ctr">
            <a:solidFill>
              <a:srgbClr val="FFCD36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Book Antiqua"/>
              <a:ea typeface="+mn-ea"/>
              <a:cs typeface="+mn-cs"/>
            </a:endParaRPr>
          </a:p>
        </p:txBody>
      </p:sp>
      <p:sp>
        <p:nvSpPr>
          <p:cNvPr id="27" name="내용 개체 틀 2"/>
          <p:cNvSpPr txBox="1">
            <a:spLocks/>
          </p:cNvSpPr>
          <p:nvPr/>
        </p:nvSpPr>
        <p:spPr>
          <a:xfrm>
            <a:off x="323528" y="3068960"/>
            <a:ext cx="6192688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8000" indent="-324000">
              <a:spcBef>
                <a:spcPts val="1800"/>
              </a:spcBef>
              <a:buSzPct val="100000"/>
            </a:pPr>
            <a:r>
              <a:rPr lang="ko-KR" altLang="en-US" sz="2800" b="1" dirty="0" smtClean="0">
                <a:ln>
                  <a:solidFill>
                    <a:srgbClr val="4F81BD">
                      <a:shade val="50000"/>
                      <a:alpha val="0"/>
                    </a:srgbClr>
                  </a:solidFill>
                </a:ln>
                <a:solidFill>
                  <a:srgbClr val="4F81BD"/>
                </a:solidFill>
                <a:ea typeface="맑은 고딕" pitchFamily="50" charset="-127"/>
              </a:rPr>
              <a:t>▪ </a:t>
            </a:r>
            <a:r>
              <a:rPr lang="ko-KR" altLang="en-US" sz="2800" b="1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/>
                </a:solidFill>
                <a:ea typeface="맑은 고딕" pitchFamily="50" charset="-127"/>
              </a:rPr>
              <a:t>여집합  </a:t>
            </a: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전체집합    의 원소 중에서    </a:t>
            </a: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/>
            </a:r>
            <a:b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</a:b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  </a:t>
            </a: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에 속하지 않는 모든 원소의 집합 </a:t>
            </a:r>
            <a:endParaRPr kumimoji="0" lang="ko-KR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323232">
                  <a:lumMod val="90000"/>
                  <a:lumOff val="10000"/>
                </a:srgbClr>
              </a:solidFill>
              <a:effectLst/>
              <a:uLnTx/>
              <a:uFillTx/>
              <a:ea typeface="함초롬바탕" pitchFamily="18" charset="-127"/>
              <a:cs typeface="함초롬바탕" pitchFamily="18" charset="-127"/>
            </a:endParaRPr>
          </a:p>
        </p:txBody>
      </p:sp>
      <p:sp>
        <p:nvSpPr>
          <p:cNvPr id="32" name="오른쪽 화살표 31"/>
          <p:cNvSpPr/>
          <p:nvPr/>
        </p:nvSpPr>
        <p:spPr>
          <a:xfrm>
            <a:off x="755576" y="4149080"/>
            <a:ext cx="504056" cy="315686"/>
          </a:xfrm>
          <a:prstGeom prst="rightArrow">
            <a:avLst/>
          </a:prstGeom>
          <a:solidFill>
            <a:srgbClr val="FFCD36"/>
          </a:solidFill>
          <a:ln w="12700" cap="flat" cmpd="sng" algn="ctr">
            <a:solidFill>
              <a:srgbClr val="FFCD36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Book Antiqua"/>
              <a:ea typeface="+mn-ea"/>
              <a:cs typeface="+mn-cs"/>
            </a:endParaRPr>
          </a:p>
        </p:txBody>
      </p:sp>
      <p:sp>
        <p:nvSpPr>
          <p:cNvPr id="39" name="내용 개체 틀 2"/>
          <p:cNvSpPr txBox="1">
            <a:spLocks/>
          </p:cNvSpPr>
          <p:nvPr/>
        </p:nvSpPr>
        <p:spPr>
          <a:xfrm>
            <a:off x="323528" y="4725144"/>
            <a:ext cx="5976664" cy="13235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8000" indent="-324000">
              <a:spcBef>
                <a:spcPts val="1800"/>
              </a:spcBef>
              <a:buSzPct val="100000"/>
            </a:pPr>
            <a:r>
              <a:rPr lang="ko-KR" altLang="en-US" sz="2800" b="1" dirty="0" smtClean="0">
                <a:ln>
                  <a:solidFill>
                    <a:srgbClr val="4F81BD">
                      <a:shade val="50000"/>
                      <a:alpha val="0"/>
                    </a:srgbClr>
                  </a:solidFill>
                </a:ln>
                <a:solidFill>
                  <a:srgbClr val="4F81BD"/>
                </a:solidFill>
                <a:ea typeface="맑은 고딕" pitchFamily="50" charset="-127"/>
              </a:rPr>
              <a:t>▪ </a:t>
            </a:r>
            <a:r>
              <a:rPr lang="ko-KR" altLang="en-US" sz="2800" b="1" dirty="0" err="1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/>
                </a:solidFill>
                <a:ea typeface="맑은 고딕" pitchFamily="50" charset="-127"/>
              </a:rPr>
              <a:t>차집합</a:t>
            </a:r>
            <a:r>
              <a:rPr lang="ko-KR" altLang="en-US" sz="2800" b="1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/>
                </a:solidFill>
                <a:ea typeface="맑은 고딕" pitchFamily="50" charset="-127"/>
              </a:rPr>
              <a:t>  </a:t>
            </a: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두 집합        에 대하여</a:t>
            </a: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/>
            </a:r>
            <a:b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</a:b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에는 속하지만</a:t>
            </a: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   </a:t>
            </a: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232">
                    <a:lumMod val="90000"/>
                    <a:lumOff val="10000"/>
                  </a:srgbClr>
                </a:solidFill>
                <a:effectLst/>
                <a:uLnTx/>
                <a:uFillTx/>
                <a:ea typeface="함초롬바탕" pitchFamily="18" charset="-127"/>
                <a:cs typeface="함초롬바탕" pitchFamily="18" charset="-127"/>
              </a:rPr>
              <a:t>에는 속하지 않는 원소로 이루어진 집합</a:t>
            </a:r>
            <a:endParaRPr kumimoji="0" lang="ko-KR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323232">
                  <a:lumMod val="90000"/>
                  <a:lumOff val="10000"/>
                </a:srgbClr>
              </a:solidFill>
              <a:effectLst/>
              <a:uLnTx/>
              <a:uFillTx/>
              <a:ea typeface="함초롬바탕" pitchFamily="18" charset="-127"/>
              <a:cs typeface="함초롬바탕" pitchFamily="18" charset="-127"/>
            </a:endParaRPr>
          </a:p>
        </p:txBody>
      </p:sp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4869160"/>
            <a:ext cx="8382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4869160"/>
            <a:ext cx="3429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87824" y="5301208"/>
            <a:ext cx="28575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1880" y="3212976"/>
            <a:ext cx="3143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3568" y="3628256"/>
            <a:ext cx="295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03648" y="2564904"/>
            <a:ext cx="29527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660232" y="3068960"/>
            <a:ext cx="1798344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331640" y="4149080"/>
            <a:ext cx="4667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660232" y="4857938"/>
            <a:ext cx="1925588" cy="1625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오른쪽 화살표 28"/>
          <p:cNvSpPr/>
          <p:nvPr/>
        </p:nvSpPr>
        <p:spPr>
          <a:xfrm>
            <a:off x="755576" y="6237312"/>
            <a:ext cx="504056" cy="315686"/>
          </a:xfrm>
          <a:prstGeom prst="rightArrow">
            <a:avLst/>
          </a:prstGeom>
          <a:solidFill>
            <a:srgbClr val="FFCD36"/>
          </a:solidFill>
          <a:ln w="12700" cap="flat" cmpd="sng" algn="ctr">
            <a:solidFill>
              <a:srgbClr val="FFCD36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Book Antiqua"/>
              <a:ea typeface="+mn-ea"/>
              <a:cs typeface="+mn-cs"/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403648" y="6237312"/>
            <a:ext cx="88582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36" grpId="0" animBg="1"/>
      <p:bldP spid="27" grpId="0" build="p"/>
      <p:bldP spid="32" grpId="0" animBg="1"/>
      <p:bldP spid="39" grpId="0" build="p"/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내용 개체 틀 2"/>
          <p:cNvSpPr txBox="1">
            <a:spLocks/>
          </p:cNvSpPr>
          <p:nvPr/>
        </p:nvSpPr>
        <p:spPr>
          <a:xfrm>
            <a:off x="539552" y="1700808"/>
            <a:ext cx="8064896" cy="31683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8000" lvl="1" indent="-324000">
              <a:spcBef>
                <a:spcPts val="1800"/>
              </a:spcBef>
              <a:buSzPct val="100000"/>
            </a:pPr>
            <a:r>
              <a:rPr lang="ko-KR" altLang="en-US" sz="2800" b="1" dirty="0" smtClean="0">
                <a:solidFill>
                  <a:srgbClr val="323232">
                    <a:lumMod val="90000"/>
                    <a:lumOff val="10000"/>
                  </a:srgbClr>
                </a:solidFill>
                <a:ea typeface="함초롬바탕" pitchFamily="18" charset="-127"/>
                <a:cs typeface="함초롬바탕" pitchFamily="18" charset="-127"/>
              </a:rPr>
              <a:t>전체집합    의 두 부분집합       에 대하여</a:t>
            </a:r>
            <a:endParaRPr lang="en-US" altLang="ko-KR" sz="2800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5536" y="332656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solidFill>
                  <a:schemeClr val="bg1"/>
                </a:solidFill>
                <a:latin typeface="+mj-lt"/>
              </a:rPr>
              <a:t>여집합과 </a:t>
            </a:r>
            <a:r>
              <a:rPr lang="ko-KR" altLang="en-US" sz="3600" b="1" dirty="0" err="1" smtClean="0">
                <a:solidFill>
                  <a:schemeClr val="bg1"/>
                </a:solidFill>
                <a:latin typeface="+mj-lt"/>
              </a:rPr>
              <a:t>차집합의</a:t>
            </a:r>
            <a:r>
              <a:rPr lang="ko-KR" altLang="en-US" sz="3600" b="1" dirty="0" smtClean="0">
                <a:solidFill>
                  <a:schemeClr val="bg1"/>
                </a:solidFill>
                <a:latin typeface="+mj-lt"/>
              </a:rPr>
              <a:t> 성질</a:t>
            </a:r>
            <a:endParaRPr lang="ko-KR" altLang="en-US" sz="3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67544" y="1700808"/>
            <a:ext cx="8135938" cy="324036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45720" tIns="46800" rIns="45720" bIns="46800"/>
          <a:lstStyle/>
          <a:p>
            <a:pPr marL="712788" lvl="1" indent="-266700">
              <a:spcAft>
                <a:spcPts val="1200"/>
              </a:spcAft>
              <a:buClr>
                <a:srgbClr val="BF7300"/>
              </a:buClr>
              <a:buSzPct val="80000"/>
              <a:tabLst>
                <a:tab pos="712788" algn="l"/>
                <a:tab pos="1160463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US" altLang="ko-KR" sz="2800" dirty="0">
              <a:solidFill>
                <a:srgbClr val="000000"/>
              </a:solidFill>
              <a:latin typeface="맑은고딕" charset="0"/>
            </a:endParaRPr>
          </a:p>
          <a:p>
            <a:pPr marL="712788" lvl="1" indent="-266700">
              <a:spcAft>
                <a:spcPts val="1200"/>
              </a:spcAft>
              <a:buClr>
                <a:srgbClr val="BF7300"/>
              </a:buClr>
              <a:buSzPct val="80000"/>
              <a:tabLst>
                <a:tab pos="712788" algn="l"/>
                <a:tab pos="1160463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US" altLang="ko-KR" sz="2800" dirty="0">
                <a:solidFill>
                  <a:srgbClr val="000000"/>
                </a:solidFill>
                <a:latin typeface="맑은고딕" charset="0"/>
              </a:rPr>
              <a:t>				</a:t>
            </a:r>
            <a:r>
              <a:rPr lang="en-GB" altLang="ko-KR" sz="2800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</a:p>
          <a:p>
            <a:pPr>
              <a:spcAft>
                <a:spcPts val="1200"/>
              </a:spcAft>
              <a:buClrTx/>
              <a:buFontTx/>
              <a:buNone/>
              <a:tabLst>
                <a:tab pos="712788" algn="l"/>
                <a:tab pos="1160463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ko-KR" altLang="en-GB" sz="2800" dirty="0">
              <a:solidFill>
                <a:srgbClr val="000000"/>
              </a:solidFill>
              <a:latin typeface="바탕" pitchFamily="18" charset="-127"/>
              <a:ea typeface="바탕" pitchFamily="18" charset="-127"/>
            </a:endParaRPr>
          </a:p>
          <a:p>
            <a:pPr marL="712788" lvl="1" indent="-266700">
              <a:spcAft>
                <a:spcPts val="1200"/>
              </a:spcAft>
              <a:buClrTx/>
              <a:buSzPct val="80000"/>
              <a:buFontTx/>
              <a:buNone/>
              <a:tabLst>
                <a:tab pos="712788" algn="l"/>
                <a:tab pos="1160463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US" sz="2800" dirty="0">
                <a:solidFill>
                  <a:srgbClr val="000000"/>
                </a:solidFill>
                <a:latin typeface="바탕" pitchFamily="18" charset="-127"/>
                <a:ea typeface="바탕" pitchFamily="18" charset="-127"/>
              </a:rPr>
              <a:t>   </a:t>
            </a:r>
            <a:r>
              <a:rPr lang="en-US" sz="2800" dirty="0">
                <a:solidFill>
                  <a:srgbClr val="000000"/>
                </a:solidFill>
                <a:ea typeface="바탕" pitchFamily="18" charset="-127"/>
              </a:rPr>
              <a:t> </a:t>
            </a:r>
          </a:p>
          <a:p>
            <a:pPr marL="712788" lvl="1" indent="-266700">
              <a:spcAft>
                <a:spcPts val="1200"/>
              </a:spcAft>
              <a:buClrTx/>
              <a:buSzPct val="80000"/>
              <a:buFontTx/>
              <a:buNone/>
              <a:tabLst>
                <a:tab pos="712788" algn="l"/>
                <a:tab pos="1160463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US" sz="2800" dirty="0">
                <a:solidFill>
                  <a:srgbClr val="000000"/>
                </a:solidFill>
                <a:latin typeface="바탕" pitchFamily="18" charset="-127"/>
                <a:ea typeface="바탕" pitchFamily="18" charset="-127"/>
              </a:rPr>
              <a:t>   </a:t>
            </a:r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6703" y="1843683"/>
            <a:ext cx="28575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82765" y="1772246"/>
            <a:ext cx="741363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2420888"/>
            <a:ext cx="270510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4365104"/>
            <a:ext cx="252412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1560" y="3717032"/>
            <a:ext cx="38862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1560" y="3140968"/>
            <a:ext cx="18288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277</Words>
  <Application>Microsoft Office PowerPoint</Application>
  <PresentationFormat>화면 슬라이드 쇼(4:3)</PresentationFormat>
  <Paragraphs>67</Paragraphs>
  <Slides>10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math</dc:creator>
  <cp:lastModifiedBy>admin</cp:lastModifiedBy>
  <cp:revision>44</cp:revision>
  <dcterms:created xsi:type="dcterms:W3CDTF">2017-08-22T13:35:40Z</dcterms:created>
  <dcterms:modified xsi:type="dcterms:W3CDTF">2017-09-05T05:11:34Z</dcterms:modified>
</cp:coreProperties>
</file>